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5"/>
  </p:notesMasterIdLst>
  <p:sldIdLst>
    <p:sldId id="290" r:id="rId2"/>
    <p:sldId id="263" r:id="rId3"/>
    <p:sldId id="265"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0" d="100"/>
          <a:sy n="80" d="100"/>
        </p:scale>
        <p:origin x="-1074"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557162-4E7B-41A2-94FC-321439B5CC06}" type="datetimeFigureOut">
              <a:rPr lang="es-MX" smtClean="0"/>
              <a:pPr/>
              <a:t>14/08/2014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4D01ED-E2A8-4425-81D8-8D159B56A0FF}" type="slidenum">
              <a:rPr lang="es-MX" smtClean="0"/>
              <a:pPr/>
              <a:t>‹Nº›</a:t>
            </a:fld>
            <a:endParaRPr lang="es-MX"/>
          </a:p>
        </p:txBody>
      </p:sp>
    </p:spTree>
    <p:extLst>
      <p:ext uri="{BB962C8B-B14F-4D97-AF65-F5344CB8AC3E}">
        <p14:creationId xmlns:p14="http://schemas.microsoft.com/office/powerpoint/2010/main" val="2064914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DA4D01ED-E2A8-4425-81D8-8D159B56A0FF}" type="slidenum">
              <a:rPr lang="es-MX" smtClean="0"/>
              <a:pPr/>
              <a:t>1</a:t>
            </a:fld>
            <a:endParaRPr lang="es-MX"/>
          </a:p>
        </p:txBody>
      </p:sp>
    </p:spTree>
    <p:extLst>
      <p:ext uri="{BB962C8B-B14F-4D97-AF65-F5344CB8AC3E}">
        <p14:creationId xmlns:p14="http://schemas.microsoft.com/office/powerpoint/2010/main" val="2172848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451DEABC-D766-4322-8E78-B830FAE35C72}" type="datetime4">
              <a:rPr lang="en-US" smtClean="0"/>
              <a:pPr/>
              <a:t>August 14, 2014</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8DF745-7D3F-47F4-83A3-874385CFAA69}" type="slidenum">
              <a:rPr lang="en-US" smtClean="0"/>
              <a:pPr/>
              <a:t>‹Nº›</a:t>
            </a:fld>
            <a:endParaRPr lang="en-US" dirty="0"/>
          </a:p>
        </p:txBody>
      </p:sp>
    </p:spTree>
    <p:extLst>
      <p:ext uri="{BB962C8B-B14F-4D97-AF65-F5344CB8AC3E}">
        <p14:creationId xmlns:p14="http://schemas.microsoft.com/office/powerpoint/2010/main" val="596010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131F9E-604E-4343-9F29-EF72E8231CAD}" type="datetime4">
              <a:rPr lang="en-US" smtClean="0"/>
              <a:pPr/>
              <a:t>August 14, 2014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94203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A8E1CE-37F8-4102-8DF9-852A0A51F293}" type="datetime4">
              <a:rPr lang="en-US" smtClean="0"/>
              <a:pPr/>
              <a:t>August 14, 2014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2237669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93333F43-3E86-47E4-BFBB-2476D384E1C6}" type="datetime4">
              <a:rPr lang="en-US" smtClean="0"/>
              <a:pPr/>
              <a:t>August 14, 2014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3531155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751663BA-01FC-4367-B6F3-ABB2645D55F1}" type="datetime4">
              <a:rPr lang="en-US" smtClean="0"/>
              <a:pPr/>
              <a:t>August 14, 2014</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8DF745-7D3F-47F4-83A3-874385CFAA69}" type="slidenum">
              <a:rPr lang="en-US" smtClean="0"/>
              <a:pPr/>
              <a:t>‹Nº›</a:t>
            </a:fld>
            <a:endParaRPr lang="en-US" dirty="0"/>
          </a:p>
        </p:txBody>
      </p:sp>
    </p:spTree>
    <p:extLst>
      <p:ext uri="{BB962C8B-B14F-4D97-AF65-F5344CB8AC3E}">
        <p14:creationId xmlns:p14="http://schemas.microsoft.com/office/powerpoint/2010/main" val="299361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79B19C71-EC74-44AF-B27E-FC7DC3C3A61D}" type="datetime4">
              <a:rPr lang="en-US" smtClean="0"/>
              <a:pPr/>
              <a:t>August 14, 2014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2922763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6A5CDA29-3CBE-48EA-92AE-A996835462BA}" type="datetime4">
              <a:rPr lang="en-US" smtClean="0"/>
              <a:pPr/>
              <a:t>August 14, 2014</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424176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E29EC054-3869-4501-B163-1BBFDE8DCE04}" type="datetime4">
              <a:rPr lang="en-US" smtClean="0"/>
              <a:pPr/>
              <a:t>August 14, 2014</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800140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A63D831-56C1-49CF-8EF7-8B9A98402BCD}" type="datetime4">
              <a:rPr lang="en-US" smtClean="0"/>
              <a:pPr/>
              <a:t>August 14, 2014</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612460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6EAD5615-7F4F-4584-84D5-CC95918C321F}" type="datetime4">
              <a:rPr lang="en-US" smtClean="0"/>
              <a:pPr/>
              <a:t>August 14, 2014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38DF745-7D3F-47F4-83A3-874385CFAA69}" type="slidenum">
              <a:rPr lang="en-US" smtClean="0"/>
              <a:pPr/>
              <a:t>‹Nº›</a:t>
            </a:fld>
            <a:endParaRPr lang="en-US"/>
          </a:p>
        </p:txBody>
      </p:sp>
    </p:spTree>
    <p:extLst>
      <p:ext uri="{BB962C8B-B14F-4D97-AF65-F5344CB8AC3E}">
        <p14:creationId xmlns:p14="http://schemas.microsoft.com/office/powerpoint/2010/main" val="2844856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76EEA923-9BEE-48CE-9F28-5B525F399BAD}" type="datetime4">
              <a:rPr lang="en-US" smtClean="0"/>
              <a:pPr/>
              <a:t>August 14, 2014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38DF745-7D3F-47F4-83A3-874385CFAA69}" type="slidenum">
              <a:rPr lang="en-US" smtClean="0"/>
              <a:pPr/>
              <a:t>‹Nº›</a:t>
            </a:fld>
            <a:endParaRPr lang="en-US" dirty="0"/>
          </a:p>
        </p:txBody>
      </p:sp>
    </p:spTree>
    <p:extLst>
      <p:ext uri="{BB962C8B-B14F-4D97-AF65-F5344CB8AC3E}">
        <p14:creationId xmlns:p14="http://schemas.microsoft.com/office/powerpoint/2010/main" val="3057916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0EFEE-2756-4A20-BF2A-63F0A94F99AC}" type="datetime4">
              <a:rPr lang="en-US" smtClean="0"/>
              <a:pPr/>
              <a:t>August 14, 2014</a:t>
            </a:fld>
            <a:endParaRPr lang="en-US" dirty="0"/>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DF745-7D3F-47F4-83A3-874385CFAA69}" type="slidenum">
              <a:rPr lang="en-US" smtClean="0"/>
              <a:pPr/>
              <a:t>‹Nº›</a:t>
            </a:fld>
            <a:endParaRPr lang="en-US" dirty="0"/>
          </a:p>
        </p:txBody>
      </p:sp>
    </p:spTree>
    <p:extLst>
      <p:ext uri="{BB962C8B-B14F-4D97-AF65-F5344CB8AC3E}">
        <p14:creationId xmlns:p14="http://schemas.microsoft.com/office/powerpoint/2010/main" val="838683999"/>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7 Imagen"/>
          <p:cNvPicPr/>
          <p:nvPr/>
        </p:nvPicPr>
        <p:blipFill>
          <a:blip r:embed="rId3" cstate="print">
            <a:extLst>
              <a:ext uri="{28A0092B-C50C-407E-A947-70E740481C1C}">
                <a14:useLocalDpi xmlns:a14="http://schemas.microsoft.com/office/drawing/2010/main" val="0"/>
              </a:ext>
            </a:extLst>
          </a:blip>
          <a:stretch>
            <a:fillRect/>
          </a:stretch>
        </p:blipFill>
        <p:spPr>
          <a:xfrm>
            <a:off x="2915816" y="188640"/>
            <a:ext cx="3312368" cy="1054184"/>
          </a:xfrm>
          <a:prstGeom prst="rect">
            <a:avLst/>
          </a:prstGeom>
          <a:extLst>
            <a:ext uri="{FAA26D3D-D897-4be2-8F04-BA451C77F1D7}">
              <ma14:placeholderFlag xmlns="" xmlns:ma14="http://schemas.microsoft.com/office/mac/drawingml/2011/main"/>
            </a:ext>
          </a:extLst>
        </p:spPr>
      </p:pic>
      <p:pic>
        <p:nvPicPr>
          <p:cNvPr id="10" name="Picture 4" descr="ecems elegido"/>
          <p:cNvPicPr/>
          <p:nvPr/>
        </p:nvPicPr>
        <p:blipFill>
          <a:blip r:embed="rId4" cstate="print"/>
          <a:srcRect l="6075" t="9920" r="13255" b="10649"/>
          <a:stretch>
            <a:fillRect/>
          </a:stretch>
        </p:blipFill>
        <p:spPr bwMode="auto">
          <a:xfrm>
            <a:off x="3540146" y="5517232"/>
            <a:ext cx="2039966" cy="936104"/>
          </a:xfrm>
          <a:prstGeom prst="rect">
            <a:avLst/>
          </a:prstGeom>
          <a:noFill/>
          <a:ln w="9525">
            <a:noFill/>
            <a:miter lim="800000"/>
            <a:headEnd/>
            <a:tailEnd/>
          </a:ln>
        </p:spPr>
      </p:pic>
      <p:cxnSp>
        <p:nvCxnSpPr>
          <p:cNvPr id="12" name="11 Conector recto"/>
          <p:cNvCxnSpPr/>
          <p:nvPr/>
        </p:nvCxnSpPr>
        <p:spPr>
          <a:xfrm>
            <a:off x="323528" y="1988840"/>
            <a:ext cx="8496944" cy="0"/>
          </a:xfrm>
          <a:prstGeom prst="line">
            <a:avLst/>
          </a:prstGeom>
          <a:ln w="19050">
            <a:solidFill>
              <a:schemeClr val="accent3">
                <a:lumMod val="75000"/>
              </a:schemeClr>
            </a:solidFill>
          </a:ln>
        </p:spPr>
        <p:style>
          <a:lnRef idx="1">
            <a:schemeClr val="accent5"/>
          </a:lnRef>
          <a:fillRef idx="0">
            <a:schemeClr val="accent5"/>
          </a:fillRef>
          <a:effectRef idx="0">
            <a:schemeClr val="accent5"/>
          </a:effectRef>
          <a:fontRef idx="minor">
            <a:schemeClr val="tx1"/>
          </a:fontRef>
        </p:style>
      </p:cxnSp>
      <p:sp>
        <p:nvSpPr>
          <p:cNvPr id="3" name="2 CuadroTexto"/>
          <p:cNvSpPr txBox="1"/>
          <p:nvPr/>
        </p:nvSpPr>
        <p:spPr>
          <a:xfrm>
            <a:off x="0" y="1393612"/>
            <a:ext cx="9144000" cy="584776"/>
          </a:xfrm>
          <a:prstGeom prst="rect">
            <a:avLst/>
          </a:prstGeom>
          <a:noFill/>
        </p:spPr>
        <p:txBody>
          <a:bodyPr wrap="square" rtlCol="0">
            <a:spAutoFit/>
          </a:bodyPr>
          <a:lstStyle/>
          <a:p>
            <a:pPr algn="ctr"/>
            <a:r>
              <a:rPr lang="es-MX" sz="3200" dirty="0" smtClean="0">
                <a:solidFill>
                  <a:schemeClr val="bg1">
                    <a:lumMod val="85000"/>
                  </a:schemeClr>
                </a:solidFill>
                <a:effectLst>
                  <a:outerShdw blurRad="38100" dist="38100" dir="2700000" algn="tl">
                    <a:srgbClr val="000000">
                      <a:alpha val="43137"/>
                    </a:srgbClr>
                  </a:outerShdw>
                </a:effectLst>
              </a:rPr>
              <a:t>SUBSECRETARÍA DE EDUCACIÓN MEDIA SUPERIOR</a:t>
            </a:r>
            <a:endParaRPr lang="es-MX" sz="3200" dirty="0">
              <a:solidFill>
                <a:schemeClr val="bg1">
                  <a:lumMod val="85000"/>
                </a:schemeClr>
              </a:solidFill>
              <a:effectLst>
                <a:outerShdw blurRad="38100" dist="38100" dir="2700000" algn="tl">
                  <a:srgbClr val="000000">
                    <a:alpha val="43137"/>
                  </a:srgbClr>
                </a:outerShdw>
              </a:effectLst>
            </a:endParaRPr>
          </a:p>
        </p:txBody>
      </p:sp>
      <p:sp>
        <p:nvSpPr>
          <p:cNvPr id="8" name="2 Título"/>
          <p:cNvSpPr>
            <a:spLocks noGrp="1"/>
          </p:cNvSpPr>
          <p:nvPr>
            <p:ph type="ctrTitle"/>
          </p:nvPr>
        </p:nvSpPr>
        <p:spPr>
          <a:xfrm>
            <a:off x="288032" y="2852936"/>
            <a:ext cx="8460432" cy="2160240"/>
          </a:xfrm>
        </p:spPr>
        <p:txBody>
          <a:bodyPr>
            <a:noAutofit/>
          </a:bodyPr>
          <a:lstStyle/>
          <a:p>
            <a:r>
              <a:rPr lang="es-MX" sz="4800" b="1" dirty="0" smtClean="0">
                <a:solidFill>
                  <a:srgbClr val="008000"/>
                </a:solidFill>
                <a:latin typeface="+mn-lt"/>
              </a:rPr>
              <a:t>COMISIÓN </a:t>
            </a:r>
            <a:r>
              <a:rPr lang="es-MX" sz="4800" b="1" i="1" dirty="0" smtClean="0">
                <a:solidFill>
                  <a:srgbClr val="008000"/>
                </a:solidFill>
                <a:latin typeface="+mn-lt"/>
              </a:rPr>
              <a:t/>
            </a:r>
            <a:br>
              <a:rPr lang="es-MX" sz="4800" b="1" i="1" dirty="0" smtClean="0">
                <a:solidFill>
                  <a:srgbClr val="008000"/>
                </a:solidFill>
                <a:latin typeface="+mn-lt"/>
              </a:rPr>
            </a:br>
            <a:r>
              <a:rPr lang="es-MX" sz="4800" b="1" dirty="0" smtClean="0">
                <a:solidFill>
                  <a:srgbClr val="008000"/>
                </a:solidFill>
              </a:rPr>
              <a:t>PLANEACIÓN DE LA</a:t>
            </a:r>
            <a:br>
              <a:rPr lang="es-MX" sz="4800" b="1" dirty="0" smtClean="0">
                <a:solidFill>
                  <a:srgbClr val="008000"/>
                </a:solidFill>
              </a:rPr>
            </a:br>
            <a:r>
              <a:rPr lang="es-MX" sz="4800" b="1" dirty="0" smtClean="0">
                <a:solidFill>
                  <a:srgbClr val="008000"/>
                </a:solidFill>
              </a:rPr>
              <a:t>OFERTA EDUCATIVA</a:t>
            </a:r>
            <a:endParaRPr lang="es-MX" sz="4800" b="1" i="1" dirty="0">
              <a:solidFill>
                <a:srgbClr val="008000"/>
              </a:solidFill>
              <a:latin typeface="+mn-lt"/>
            </a:endParaRPr>
          </a:p>
        </p:txBody>
      </p:sp>
      <p:sp>
        <p:nvSpPr>
          <p:cNvPr id="2" name="CuadroTexto 1"/>
          <p:cNvSpPr txBox="1"/>
          <p:nvPr/>
        </p:nvSpPr>
        <p:spPr>
          <a:xfrm>
            <a:off x="7164288" y="6309320"/>
            <a:ext cx="1761395" cy="369332"/>
          </a:xfrm>
          <a:prstGeom prst="rect">
            <a:avLst/>
          </a:prstGeom>
          <a:noFill/>
        </p:spPr>
        <p:txBody>
          <a:bodyPr wrap="none" rtlCol="0">
            <a:spAutoFit/>
          </a:bodyPr>
          <a:lstStyle/>
          <a:p>
            <a:r>
              <a:rPr lang="es-ES" i="1" dirty="0" smtClean="0">
                <a:solidFill>
                  <a:srgbClr val="008000"/>
                </a:solidFill>
              </a:rPr>
              <a:t>Agosto 15, 2014</a:t>
            </a:r>
            <a:endParaRPr lang="es-ES" i="1" dirty="0">
              <a:solidFill>
                <a:srgbClr val="008000"/>
              </a:solidFill>
            </a:endParaRPr>
          </a:p>
        </p:txBody>
      </p:sp>
    </p:spTree>
    <p:extLst>
      <p:ext uri="{BB962C8B-B14F-4D97-AF65-F5344CB8AC3E}">
        <p14:creationId xmlns:p14="http://schemas.microsoft.com/office/powerpoint/2010/main" val="3389889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ecems elegido"/>
          <p:cNvPicPr/>
          <p:nvPr/>
        </p:nvPicPr>
        <p:blipFill>
          <a:blip r:embed="rId2" cstate="print"/>
          <a:srcRect l="6075" t="9920" r="13255" b="10649"/>
          <a:stretch>
            <a:fillRect/>
          </a:stretch>
        </p:blipFill>
        <p:spPr bwMode="auto">
          <a:xfrm>
            <a:off x="3851920" y="116632"/>
            <a:ext cx="1569204" cy="720080"/>
          </a:xfrm>
          <a:prstGeom prst="rect">
            <a:avLst/>
          </a:prstGeom>
          <a:noFill/>
          <a:ln w="9525">
            <a:noFill/>
            <a:miter lim="800000"/>
            <a:headEnd/>
            <a:tailEnd/>
          </a:ln>
        </p:spPr>
      </p:pic>
      <p:sp>
        <p:nvSpPr>
          <p:cNvPr id="17" name="16 CuadroTexto"/>
          <p:cNvSpPr txBox="1"/>
          <p:nvPr/>
        </p:nvSpPr>
        <p:spPr>
          <a:xfrm rot="16200000">
            <a:off x="8372718" y="4628138"/>
            <a:ext cx="832792" cy="369332"/>
          </a:xfrm>
          <a:prstGeom prst="rect">
            <a:avLst/>
          </a:prstGeom>
          <a:noFill/>
        </p:spPr>
        <p:txBody>
          <a:bodyPr wrap="none" rtlCol="0">
            <a:spAutoFit/>
          </a:bodyPr>
          <a:lstStyle/>
          <a:p>
            <a:r>
              <a:rPr lang="es-MX" dirty="0" smtClean="0">
                <a:solidFill>
                  <a:schemeClr val="bg1"/>
                </a:solidFill>
              </a:rPr>
              <a:t>ECEMS</a:t>
            </a:r>
            <a:endParaRPr lang="es-MX" dirty="0">
              <a:solidFill>
                <a:schemeClr val="bg1"/>
              </a:solidFill>
            </a:endParaRPr>
          </a:p>
        </p:txBody>
      </p:sp>
      <p:sp>
        <p:nvSpPr>
          <p:cNvPr id="3" name="2 CuadroTexto"/>
          <p:cNvSpPr txBox="1"/>
          <p:nvPr/>
        </p:nvSpPr>
        <p:spPr>
          <a:xfrm>
            <a:off x="107504" y="6505599"/>
            <a:ext cx="3841244" cy="307777"/>
          </a:xfrm>
          <a:prstGeom prst="rect">
            <a:avLst/>
          </a:prstGeom>
          <a:noFill/>
        </p:spPr>
        <p:txBody>
          <a:bodyPr wrap="none" rtlCol="0">
            <a:spAutoFit/>
          </a:bodyPr>
          <a:lstStyle/>
          <a:p>
            <a:r>
              <a:rPr lang="es-MX" sz="1400" dirty="0" smtClean="0">
                <a:solidFill>
                  <a:schemeClr val="bg1">
                    <a:lumMod val="85000"/>
                  </a:schemeClr>
                </a:solidFill>
                <a:effectLst>
                  <a:outerShdw blurRad="38100" dist="38100" dir="2700000" algn="tl">
                    <a:srgbClr val="000000">
                      <a:alpha val="43137"/>
                    </a:srgbClr>
                  </a:outerShdw>
                </a:effectLst>
              </a:rPr>
              <a:t>SUBSECRETARÍA DE EDUCACIÓN MEDIA SUPERIOR</a:t>
            </a:r>
            <a:endParaRPr lang="es-MX" sz="1400" dirty="0">
              <a:solidFill>
                <a:schemeClr val="bg1">
                  <a:lumMod val="85000"/>
                </a:schemeClr>
              </a:solidFill>
              <a:effectLst>
                <a:outerShdw blurRad="38100" dist="38100" dir="2700000" algn="tl">
                  <a:srgbClr val="000000">
                    <a:alpha val="43137"/>
                  </a:srgbClr>
                </a:outerShdw>
              </a:effectLst>
            </a:endParaRPr>
          </a:p>
        </p:txBody>
      </p:sp>
      <p:cxnSp>
        <p:nvCxnSpPr>
          <p:cNvPr id="4" name="Conector recto 3"/>
          <p:cNvCxnSpPr/>
          <p:nvPr/>
        </p:nvCxnSpPr>
        <p:spPr>
          <a:xfrm>
            <a:off x="0" y="6453336"/>
            <a:ext cx="9144000" cy="0"/>
          </a:xfrm>
          <a:prstGeom prst="line">
            <a:avLst/>
          </a:prstGeom>
          <a:ln>
            <a:solidFill>
              <a:srgbClr val="77933C"/>
            </a:solidFill>
          </a:ln>
        </p:spPr>
        <p:style>
          <a:lnRef idx="2">
            <a:schemeClr val="accent1"/>
          </a:lnRef>
          <a:fillRef idx="0">
            <a:schemeClr val="accent1"/>
          </a:fillRef>
          <a:effectRef idx="1">
            <a:schemeClr val="accent1"/>
          </a:effectRef>
          <a:fontRef idx="minor">
            <a:schemeClr val="tx1"/>
          </a:fontRef>
        </p:style>
      </p:cxnSp>
      <p:sp>
        <p:nvSpPr>
          <p:cNvPr id="5" name="Rectángulo redondeado 4"/>
          <p:cNvSpPr/>
          <p:nvPr/>
        </p:nvSpPr>
        <p:spPr>
          <a:xfrm>
            <a:off x="107504" y="980728"/>
            <a:ext cx="8964488" cy="936104"/>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solidFill>
                <a:srgbClr val="008000"/>
              </a:solidFill>
            </a:endParaRPr>
          </a:p>
        </p:txBody>
      </p:sp>
      <p:sp>
        <p:nvSpPr>
          <p:cNvPr id="8" name="12 CuadroTexto"/>
          <p:cNvSpPr txBox="1"/>
          <p:nvPr/>
        </p:nvSpPr>
        <p:spPr>
          <a:xfrm>
            <a:off x="0" y="980728"/>
            <a:ext cx="9324528" cy="954107"/>
          </a:xfrm>
          <a:prstGeom prst="rect">
            <a:avLst/>
          </a:prstGeom>
          <a:noFill/>
        </p:spPr>
        <p:txBody>
          <a:bodyPr wrap="square" rtlCol="0">
            <a:spAutoFit/>
          </a:bodyPr>
          <a:lstStyle/>
          <a:p>
            <a:pPr algn="ctr"/>
            <a:r>
              <a:rPr lang="es-MX" sz="2800" dirty="0" smtClean="0">
                <a:solidFill>
                  <a:schemeClr val="accent4">
                    <a:lumMod val="75000"/>
                  </a:schemeClr>
                </a:solidFill>
              </a:rPr>
              <a:t>COMISIÓN DE </a:t>
            </a:r>
          </a:p>
          <a:p>
            <a:pPr algn="ctr"/>
            <a:r>
              <a:rPr lang="es-MX" sz="2800" dirty="0" smtClean="0">
                <a:solidFill>
                  <a:schemeClr val="accent4">
                    <a:lumMod val="75000"/>
                  </a:schemeClr>
                </a:solidFill>
              </a:rPr>
              <a:t>PLANEACIÓN DE LA OFERTA EDUCATIVA</a:t>
            </a:r>
          </a:p>
        </p:txBody>
      </p:sp>
      <p:sp>
        <p:nvSpPr>
          <p:cNvPr id="12" name="12 CuadroTexto"/>
          <p:cNvSpPr txBox="1"/>
          <p:nvPr/>
        </p:nvSpPr>
        <p:spPr>
          <a:xfrm>
            <a:off x="35496" y="1988840"/>
            <a:ext cx="1550049" cy="369332"/>
          </a:xfrm>
          <a:prstGeom prst="rect">
            <a:avLst/>
          </a:prstGeom>
          <a:noFill/>
        </p:spPr>
        <p:txBody>
          <a:bodyPr wrap="none" rtlCol="0">
            <a:spAutoFit/>
          </a:bodyPr>
          <a:lstStyle/>
          <a:p>
            <a:r>
              <a:rPr lang="es-MX" b="1" dirty="0" smtClean="0">
                <a:solidFill>
                  <a:srgbClr val="800000"/>
                </a:solidFill>
              </a:rPr>
              <a:t>DIAGNÓSTICO</a:t>
            </a:r>
            <a:endParaRPr lang="es-MX" b="1" dirty="0">
              <a:solidFill>
                <a:srgbClr val="800000"/>
              </a:solidFill>
            </a:endParaRPr>
          </a:p>
        </p:txBody>
      </p:sp>
      <p:sp>
        <p:nvSpPr>
          <p:cNvPr id="14" name="11 Rectángulo"/>
          <p:cNvSpPr/>
          <p:nvPr/>
        </p:nvSpPr>
        <p:spPr>
          <a:xfrm>
            <a:off x="251520" y="2285992"/>
            <a:ext cx="8533456" cy="4154984"/>
          </a:xfrm>
          <a:prstGeom prst="rect">
            <a:avLst/>
          </a:prstGeom>
        </p:spPr>
        <p:txBody>
          <a:bodyPr wrap="square">
            <a:spAutoFit/>
          </a:bodyPr>
          <a:lstStyle/>
          <a:p>
            <a:pPr marL="285750" indent="-285750" algn="just">
              <a:buFont typeface="Arial" pitchFamily="34" charset="0"/>
              <a:buChar char="•"/>
            </a:pPr>
            <a:endParaRPr lang="es-ES" dirty="0" smtClean="0">
              <a:solidFill>
                <a:schemeClr val="tx1">
                  <a:lumMod val="50000"/>
                  <a:lumOff val="50000"/>
                </a:schemeClr>
              </a:solidFill>
            </a:endParaRPr>
          </a:p>
          <a:p>
            <a:pPr marL="285750" indent="-285750" algn="just">
              <a:buFont typeface="Arial" pitchFamily="34" charset="0"/>
              <a:buChar char="•"/>
            </a:pPr>
            <a:r>
              <a:rPr lang="es-ES" dirty="0" smtClean="0">
                <a:solidFill>
                  <a:schemeClr val="tx1">
                    <a:lumMod val="50000"/>
                    <a:lumOff val="50000"/>
                  </a:schemeClr>
                </a:solidFill>
              </a:rPr>
              <a:t>Falta de una revisión exhaustiva de la oferta educativa de la </a:t>
            </a:r>
            <a:r>
              <a:rPr lang="es-MX" dirty="0">
                <a:solidFill>
                  <a:schemeClr val="tx1">
                    <a:lumMod val="50000"/>
                    <a:lumOff val="50000"/>
                  </a:schemeClr>
                </a:solidFill>
              </a:rPr>
              <a:t>Educación Media Superior</a:t>
            </a:r>
            <a:r>
              <a:rPr lang="es-ES" dirty="0" smtClean="0">
                <a:solidFill>
                  <a:schemeClr val="tx1">
                    <a:lumMod val="50000"/>
                    <a:lumOff val="50000"/>
                  </a:schemeClr>
                </a:solidFill>
              </a:rPr>
              <a:t> existente en los estados, que permita </a:t>
            </a:r>
            <a:r>
              <a:rPr lang="es-MX" dirty="0" smtClean="0">
                <a:solidFill>
                  <a:schemeClr val="tx1">
                    <a:lumMod val="50000"/>
                    <a:lumOff val="50000"/>
                  </a:schemeClr>
                </a:solidFill>
              </a:rPr>
              <a:t> </a:t>
            </a:r>
            <a:r>
              <a:rPr lang="es-ES" dirty="0" smtClean="0">
                <a:solidFill>
                  <a:schemeClr val="tx1">
                    <a:lumMod val="50000"/>
                    <a:lumOff val="50000"/>
                  </a:schemeClr>
                </a:solidFill>
              </a:rPr>
              <a:t>vincularla con todos los sectores de la sociedad.</a:t>
            </a:r>
          </a:p>
          <a:p>
            <a:pPr algn="just"/>
            <a:endParaRPr lang="es-MX" dirty="0" smtClean="0">
              <a:solidFill>
                <a:schemeClr val="tx1">
                  <a:lumMod val="50000"/>
                  <a:lumOff val="50000"/>
                </a:schemeClr>
              </a:solidFill>
            </a:endParaRPr>
          </a:p>
          <a:p>
            <a:pPr marL="285750" indent="-285750" algn="just">
              <a:buFont typeface="Arial" pitchFamily="34" charset="0"/>
              <a:buChar char="•"/>
            </a:pPr>
            <a:r>
              <a:rPr lang="es-MX" dirty="0" smtClean="0">
                <a:solidFill>
                  <a:schemeClr val="tx1">
                    <a:lumMod val="50000"/>
                    <a:lumOff val="50000"/>
                  </a:schemeClr>
                </a:solidFill>
              </a:rPr>
              <a:t>Falta de </a:t>
            </a:r>
            <a:r>
              <a:rPr lang="es-MX" i="1" dirty="0" smtClean="0">
                <a:solidFill>
                  <a:schemeClr val="tx1">
                    <a:lumMod val="50000"/>
                    <a:lumOff val="50000"/>
                  </a:schemeClr>
                </a:solidFill>
              </a:rPr>
              <a:t>estudios </a:t>
            </a:r>
            <a:r>
              <a:rPr lang="es-MX" i="1" dirty="0">
                <a:solidFill>
                  <a:schemeClr val="tx1">
                    <a:lumMod val="50000"/>
                    <a:lumOff val="50000"/>
                  </a:schemeClr>
                </a:solidFill>
              </a:rPr>
              <a:t>de </a:t>
            </a:r>
            <a:r>
              <a:rPr lang="es-MX" i="1" dirty="0" smtClean="0">
                <a:solidFill>
                  <a:schemeClr val="tx1">
                    <a:lumMod val="50000"/>
                    <a:lumOff val="50000"/>
                  </a:schemeClr>
                </a:solidFill>
              </a:rPr>
              <a:t>factibilidad pertinentes para determinar la oferta educativa (subsistema y modalidades).</a:t>
            </a:r>
          </a:p>
          <a:p>
            <a:pPr algn="just"/>
            <a:endParaRPr lang="es-ES" dirty="0" smtClean="0">
              <a:solidFill>
                <a:schemeClr val="tx1">
                  <a:lumMod val="50000"/>
                  <a:lumOff val="50000"/>
                </a:schemeClr>
              </a:solidFill>
            </a:endParaRPr>
          </a:p>
          <a:p>
            <a:pPr marL="285750" indent="-285750" algn="just">
              <a:spcBef>
                <a:spcPts val="0"/>
              </a:spcBef>
              <a:buFont typeface="Arial" pitchFamily="34" charset="0"/>
              <a:buChar char="•"/>
            </a:pPr>
            <a:r>
              <a:rPr lang="es-MX" dirty="0" smtClean="0">
                <a:solidFill>
                  <a:schemeClr val="tx1">
                    <a:lumMod val="50000"/>
                    <a:lumOff val="50000"/>
                  </a:schemeClr>
                </a:solidFill>
              </a:rPr>
              <a:t>La </a:t>
            </a:r>
            <a:r>
              <a:rPr lang="es-MX" dirty="0" smtClean="0">
                <a:solidFill>
                  <a:schemeClr val="tx1">
                    <a:lumMod val="50000"/>
                    <a:lumOff val="50000"/>
                  </a:schemeClr>
                </a:solidFill>
              </a:rPr>
              <a:t>n</a:t>
            </a:r>
            <a:r>
              <a:rPr lang="es-MX" dirty="0" smtClean="0">
                <a:solidFill>
                  <a:schemeClr val="tx1">
                    <a:lumMod val="50000"/>
                    <a:lumOff val="50000"/>
                  </a:schemeClr>
                </a:solidFill>
              </a:rPr>
              <a:t>ormatividad vigente </a:t>
            </a:r>
            <a:r>
              <a:rPr lang="es-MX" dirty="0" smtClean="0">
                <a:solidFill>
                  <a:schemeClr val="tx1">
                    <a:lumMod val="50000"/>
                    <a:lumOff val="50000"/>
                  </a:schemeClr>
                </a:solidFill>
              </a:rPr>
              <a:t>esta limitada en materia de libre transito de los estudiantes entre los diferentes subsistemas y no cumple con los lineamientos establecidos en los mecanismos de gestión de la reforma integrados en el acuerdo secretarial 442 por el que se establece el Sistema Nacional de Bachillerato en marco de diversidad.</a:t>
            </a:r>
          </a:p>
          <a:p>
            <a:pPr marL="285750" indent="-285750" algn="just">
              <a:spcBef>
                <a:spcPts val="0"/>
              </a:spcBef>
              <a:buFont typeface="Arial" pitchFamily="34" charset="0"/>
              <a:buChar char="•"/>
            </a:pPr>
            <a:endParaRPr lang="es-MX" dirty="0">
              <a:solidFill>
                <a:schemeClr val="tx1">
                  <a:lumMod val="50000"/>
                  <a:lumOff val="50000"/>
                </a:schemeClr>
              </a:solidFill>
            </a:endParaRPr>
          </a:p>
          <a:p>
            <a:pPr marL="285750" indent="-285750" algn="just">
              <a:buFont typeface="Arial" pitchFamily="34" charset="0"/>
              <a:buChar char="•"/>
            </a:pPr>
            <a:r>
              <a:rPr lang="es-MX" dirty="0">
                <a:solidFill>
                  <a:schemeClr val="tx1">
                    <a:lumMod val="50000"/>
                    <a:lumOff val="50000"/>
                  </a:schemeClr>
                </a:solidFill>
              </a:rPr>
              <a:t>Se carece de una base de datos confiable sobre la oferta de Educación Media Superior.</a:t>
            </a:r>
          </a:p>
          <a:p>
            <a:pPr algn="just">
              <a:spcBef>
                <a:spcPts val="0"/>
              </a:spcBef>
            </a:pPr>
            <a:endParaRPr lang="es-MX" dirty="0" smtClean="0">
              <a:solidFill>
                <a:schemeClr val="tx1">
                  <a:lumMod val="50000"/>
                  <a:lumOff val="50000"/>
                </a:schemeClr>
              </a:solidFill>
            </a:endParaRPr>
          </a:p>
          <a:p>
            <a:pPr marL="285750" indent="-285750" algn="just">
              <a:buFont typeface="Arial" pitchFamily="34" charset="0"/>
              <a:buChar char="•"/>
            </a:pPr>
            <a:endParaRPr lang="es-MX" sz="1200" dirty="0" smtClean="0">
              <a:solidFill>
                <a:schemeClr val="tx1">
                  <a:lumMod val="50000"/>
                  <a:lumOff val="50000"/>
                </a:schemeClr>
              </a:solidFill>
            </a:endParaRPr>
          </a:p>
        </p:txBody>
      </p:sp>
    </p:spTree>
    <p:extLst>
      <p:ext uri="{BB962C8B-B14F-4D97-AF65-F5344CB8AC3E}">
        <p14:creationId xmlns:p14="http://schemas.microsoft.com/office/powerpoint/2010/main" val="8593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ecems elegido"/>
          <p:cNvPicPr/>
          <p:nvPr/>
        </p:nvPicPr>
        <p:blipFill>
          <a:blip r:embed="rId2" cstate="print"/>
          <a:srcRect l="6075" t="9920" r="13255" b="10649"/>
          <a:stretch>
            <a:fillRect/>
          </a:stretch>
        </p:blipFill>
        <p:spPr bwMode="auto">
          <a:xfrm>
            <a:off x="3851920" y="116632"/>
            <a:ext cx="1569204" cy="720080"/>
          </a:xfrm>
          <a:prstGeom prst="rect">
            <a:avLst/>
          </a:prstGeom>
          <a:noFill/>
          <a:ln w="9525">
            <a:noFill/>
            <a:miter lim="800000"/>
            <a:headEnd/>
            <a:tailEnd/>
          </a:ln>
        </p:spPr>
      </p:pic>
      <p:sp>
        <p:nvSpPr>
          <p:cNvPr id="17" name="16 CuadroTexto"/>
          <p:cNvSpPr txBox="1"/>
          <p:nvPr/>
        </p:nvSpPr>
        <p:spPr>
          <a:xfrm rot="16200000">
            <a:off x="8372718" y="4628138"/>
            <a:ext cx="832792" cy="369332"/>
          </a:xfrm>
          <a:prstGeom prst="rect">
            <a:avLst/>
          </a:prstGeom>
          <a:noFill/>
        </p:spPr>
        <p:txBody>
          <a:bodyPr wrap="none" rtlCol="0">
            <a:spAutoFit/>
          </a:bodyPr>
          <a:lstStyle/>
          <a:p>
            <a:r>
              <a:rPr lang="es-MX" dirty="0" smtClean="0">
                <a:solidFill>
                  <a:schemeClr val="bg1"/>
                </a:solidFill>
              </a:rPr>
              <a:t>ECEMS</a:t>
            </a:r>
            <a:endParaRPr lang="es-MX" dirty="0">
              <a:solidFill>
                <a:schemeClr val="bg1"/>
              </a:solidFill>
            </a:endParaRPr>
          </a:p>
        </p:txBody>
      </p:sp>
      <p:sp>
        <p:nvSpPr>
          <p:cNvPr id="3" name="2 CuadroTexto"/>
          <p:cNvSpPr txBox="1"/>
          <p:nvPr/>
        </p:nvSpPr>
        <p:spPr>
          <a:xfrm>
            <a:off x="107504" y="6505599"/>
            <a:ext cx="3841244" cy="307777"/>
          </a:xfrm>
          <a:prstGeom prst="rect">
            <a:avLst/>
          </a:prstGeom>
          <a:noFill/>
        </p:spPr>
        <p:txBody>
          <a:bodyPr wrap="none" rtlCol="0">
            <a:spAutoFit/>
          </a:bodyPr>
          <a:lstStyle/>
          <a:p>
            <a:r>
              <a:rPr lang="es-MX" sz="1400" dirty="0" smtClean="0">
                <a:solidFill>
                  <a:schemeClr val="bg1">
                    <a:lumMod val="85000"/>
                  </a:schemeClr>
                </a:solidFill>
                <a:effectLst>
                  <a:outerShdw blurRad="38100" dist="38100" dir="2700000" algn="tl">
                    <a:srgbClr val="000000">
                      <a:alpha val="43137"/>
                    </a:srgbClr>
                  </a:outerShdw>
                </a:effectLst>
              </a:rPr>
              <a:t>SUBSECRETARÍA DE EDUCACIÓN MEDIA SUPERIOR</a:t>
            </a:r>
            <a:endParaRPr lang="es-MX" sz="1400" dirty="0">
              <a:solidFill>
                <a:schemeClr val="bg1">
                  <a:lumMod val="85000"/>
                </a:schemeClr>
              </a:solidFill>
              <a:effectLst>
                <a:outerShdw blurRad="38100" dist="38100" dir="2700000" algn="tl">
                  <a:srgbClr val="000000">
                    <a:alpha val="43137"/>
                  </a:srgbClr>
                </a:outerShdw>
              </a:effectLst>
            </a:endParaRPr>
          </a:p>
        </p:txBody>
      </p:sp>
      <p:cxnSp>
        <p:nvCxnSpPr>
          <p:cNvPr id="4" name="Conector recto 3"/>
          <p:cNvCxnSpPr/>
          <p:nvPr/>
        </p:nvCxnSpPr>
        <p:spPr>
          <a:xfrm>
            <a:off x="0" y="6453336"/>
            <a:ext cx="9144000" cy="0"/>
          </a:xfrm>
          <a:prstGeom prst="line">
            <a:avLst/>
          </a:prstGeom>
          <a:ln>
            <a:solidFill>
              <a:srgbClr val="77933C"/>
            </a:solidFill>
          </a:ln>
        </p:spPr>
        <p:style>
          <a:lnRef idx="2">
            <a:schemeClr val="accent1"/>
          </a:lnRef>
          <a:fillRef idx="0">
            <a:schemeClr val="accent1"/>
          </a:fillRef>
          <a:effectRef idx="1">
            <a:schemeClr val="accent1"/>
          </a:effectRef>
          <a:fontRef idx="minor">
            <a:schemeClr val="tx1"/>
          </a:fontRef>
        </p:style>
      </p:cxnSp>
      <p:sp>
        <p:nvSpPr>
          <p:cNvPr id="5" name="Rectángulo redondeado 4"/>
          <p:cNvSpPr/>
          <p:nvPr/>
        </p:nvSpPr>
        <p:spPr>
          <a:xfrm>
            <a:off x="107504" y="980728"/>
            <a:ext cx="8964488" cy="936104"/>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solidFill>
                <a:srgbClr val="008000"/>
              </a:solidFill>
            </a:endParaRPr>
          </a:p>
        </p:txBody>
      </p:sp>
      <p:sp>
        <p:nvSpPr>
          <p:cNvPr id="8" name="12 CuadroTexto"/>
          <p:cNvSpPr txBox="1"/>
          <p:nvPr/>
        </p:nvSpPr>
        <p:spPr>
          <a:xfrm>
            <a:off x="0" y="980728"/>
            <a:ext cx="9324528" cy="954107"/>
          </a:xfrm>
          <a:prstGeom prst="rect">
            <a:avLst/>
          </a:prstGeom>
          <a:noFill/>
        </p:spPr>
        <p:txBody>
          <a:bodyPr wrap="square" rtlCol="0">
            <a:spAutoFit/>
          </a:bodyPr>
          <a:lstStyle/>
          <a:p>
            <a:pPr algn="ctr"/>
            <a:r>
              <a:rPr lang="es-MX" sz="2800" dirty="0" smtClean="0">
                <a:solidFill>
                  <a:schemeClr val="accent4">
                    <a:lumMod val="75000"/>
                  </a:schemeClr>
                </a:solidFill>
              </a:rPr>
              <a:t>COMISIÓN DE </a:t>
            </a:r>
          </a:p>
          <a:p>
            <a:pPr algn="ctr"/>
            <a:r>
              <a:rPr lang="es-MX" sz="2800" dirty="0" smtClean="0">
                <a:solidFill>
                  <a:schemeClr val="accent4">
                    <a:lumMod val="75000"/>
                  </a:schemeClr>
                </a:solidFill>
              </a:rPr>
              <a:t>PLANEACIÓN DE LA OFERTA EDUCATIVA</a:t>
            </a:r>
          </a:p>
        </p:txBody>
      </p:sp>
      <p:sp>
        <p:nvSpPr>
          <p:cNvPr id="12" name="12 CuadroTexto"/>
          <p:cNvSpPr txBox="1"/>
          <p:nvPr/>
        </p:nvSpPr>
        <p:spPr>
          <a:xfrm>
            <a:off x="35496" y="1988840"/>
            <a:ext cx="1452103" cy="369332"/>
          </a:xfrm>
          <a:prstGeom prst="rect">
            <a:avLst/>
          </a:prstGeom>
          <a:noFill/>
        </p:spPr>
        <p:txBody>
          <a:bodyPr wrap="none" rtlCol="0">
            <a:spAutoFit/>
          </a:bodyPr>
          <a:lstStyle/>
          <a:p>
            <a:r>
              <a:rPr lang="es-MX" b="1" dirty="0" smtClean="0">
                <a:solidFill>
                  <a:srgbClr val="800000"/>
                </a:solidFill>
              </a:rPr>
              <a:t>PROPUESTAS</a:t>
            </a:r>
            <a:endParaRPr lang="es-MX" b="1" dirty="0">
              <a:solidFill>
                <a:srgbClr val="800000"/>
              </a:solidFill>
            </a:endParaRPr>
          </a:p>
        </p:txBody>
      </p:sp>
      <p:sp>
        <p:nvSpPr>
          <p:cNvPr id="11" name="11 Rectángulo"/>
          <p:cNvSpPr/>
          <p:nvPr/>
        </p:nvSpPr>
        <p:spPr>
          <a:xfrm>
            <a:off x="287016" y="2492896"/>
            <a:ext cx="8686764" cy="3416320"/>
          </a:xfrm>
          <a:prstGeom prst="rect">
            <a:avLst/>
          </a:prstGeom>
        </p:spPr>
        <p:txBody>
          <a:bodyPr wrap="square">
            <a:spAutoFit/>
          </a:bodyPr>
          <a:lstStyle/>
          <a:p>
            <a:pPr marL="285750" indent="-285750" algn="just">
              <a:buFont typeface="Arial" pitchFamily="34" charset="0"/>
              <a:buChar char="•"/>
            </a:pPr>
            <a:r>
              <a:rPr lang="es-MX" dirty="0" smtClean="0">
                <a:solidFill>
                  <a:schemeClr val="tx1">
                    <a:lumMod val="50000"/>
                    <a:lumOff val="50000"/>
                  </a:schemeClr>
                </a:solidFill>
                <a:latin typeface="+mj-lt"/>
              </a:rPr>
              <a:t>Elaborar </a:t>
            </a:r>
            <a:r>
              <a:rPr lang="es-MX" dirty="0" smtClean="0">
                <a:solidFill>
                  <a:schemeClr val="tx1">
                    <a:lumMod val="50000"/>
                    <a:lumOff val="50000"/>
                  </a:schemeClr>
                </a:solidFill>
                <a:latin typeface="+mj-lt"/>
              </a:rPr>
              <a:t>un diagnóstico nacional para determinar la pertinencia de la oferta educativa </a:t>
            </a:r>
            <a:r>
              <a:rPr lang="es-MX" dirty="0" smtClean="0">
                <a:solidFill>
                  <a:schemeClr val="tx1">
                    <a:lumMod val="50000"/>
                    <a:lumOff val="50000"/>
                  </a:schemeClr>
                </a:solidFill>
                <a:latin typeface="+mj-lt"/>
              </a:rPr>
              <a:t>de la Educación Media Superior a </a:t>
            </a:r>
            <a:r>
              <a:rPr lang="es-MX" dirty="0" smtClean="0">
                <a:solidFill>
                  <a:schemeClr val="tx1">
                    <a:lumMod val="50000"/>
                    <a:lumOff val="50000"/>
                  </a:schemeClr>
                </a:solidFill>
                <a:latin typeface="+mj-lt"/>
              </a:rPr>
              <a:t>la vocación de los </a:t>
            </a:r>
            <a:r>
              <a:rPr lang="es-MX" dirty="0" smtClean="0">
                <a:solidFill>
                  <a:schemeClr val="tx1">
                    <a:lumMod val="50000"/>
                    <a:lumOff val="50000"/>
                  </a:schemeClr>
                </a:solidFill>
                <a:latin typeface="+mj-lt"/>
              </a:rPr>
              <a:t>subsistemas, </a:t>
            </a:r>
            <a:r>
              <a:rPr lang="es-MX" dirty="0" smtClean="0">
                <a:solidFill>
                  <a:schemeClr val="tx1">
                    <a:lumMod val="50000"/>
                    <a:lumOff val="50000"/>
                  </a:schemeClr>
                </a:solidFill>
                <a:latin typeface="+mj-lt"/>
              </a:rPr>
              <a:t>así como su actualización y revisión </a:t>
            </a:r>
            <a:r>
              <a:rPr lang="es-MX" dirty="0" smtClean="0">
                <a:solidFill>
                  <a:schemeClr val="tx1">
                    <a:lumMod val="50000"/>
                    <a:lumOff val="50000"/>
                  </a:schemeClr>
                </a:solidFill>
                <a:latin typeface="+mj-lt"/>
              </a:rPr>
              <a:t>permanente.</a:t>
            </a:r>
          </a:p>
          <a:p>
            <a:pPr algn="just"/>
            <a:endParaRPr lang="es-MX" dirty="0" smtClean="0">
              <a:solidFill>
                <a:schemeClr val="tx1">
                  <a:lumMod val="50000"/>
                  <a:lumOff val="50000"/>
                </a:schemeClr>
              </a:solidFill>
              <a:latin typeface="+mj-lt"/>
            </a:endParaRPr>
          </a:p>
          <a:p>
            <a:pPr marL="285750" indent="-285750" algn="just">
              <a:buFont typeface="Arial" pitchFamily="34" charset="0"/>
              <a:buChar char="•"/>
            </a:pPr>
            <a:r>
              <a:rPr lang="es-MX" dirty="0" smtClean="0">
                <a:solidFill>
                  <a:schemeClr val="tx1">
                    <a:lumMod val="50000"/>
                    <a:lumOff val="50000"/>
                  </a:schemeClr>
                </a:solidFill>
                <a:latin typeface="+mj-lt"/>
              </a:rPr>
              <a:t>Impulsar </a:t>
            </a:r>
            <a:r>
              <a:rPr lang="es-MX" dirty="0">
                <a:solidFill>
                  <a:schemeClr val="tx1">
                    <a:lumMod val="50000"/>
                    <a:lumOff val="50000"/>
                  </a:schemeClr>
                </a:solidFill>
                <a:latin typeface="+mj-lt"/>
              </a:rPr>
              <a:t>y respaldar el trabajo de la </a:t>
            </a:r>
            <a:r>
              <a:rPr lang="es-MX" dirty="0" smtClean="0">
                <a:solidFill>
                  <a:schemeClr val="tx1">
                    <a:lumMod val="50000"/>
                    <a:lumOff val="50000"/>
                  </a:schemeClr>
                </a:solidFill>
                <a:latin typeface="+mj-lt"/>
              </a:rPr>
              <a:t>Comisión Estatal para la Planeación y Pertinencia de la Educación Media Superior (CEPPEMS).</a:t>
            </a:r>
          </a:p>
          <a:p>
            <a:pPr marL="285750" indent="-285750" algn="just">
              <a:buFont typeface="Arial" pitchFamily="34" charset="0"/>
              <a:buChar char="•"/>
            </a:pPr>
            <a:endParaRPr lang="es-MX" dirty="0" smtClean="0">
              <a:solidFill>
                <a:schemeClr val="tx1">
                  <a:lumMod val="50000"/>
                  <a:lumOff val="50000"/>
                </a:schemeClr>
              </a:solidFill>
              <a:latin typeface="+mj-lt"/>
            </a:endParaRPr>
          </a:p>
          <a:p>
            <a:pPr marL="285750" indent="-285750" algn="just">
              <a:buFont typeface="Arial" pitchFamily="34" charset="0"/>
              <a:buChar char="•"/>
            </a:pPr>
            <a:r>
              <a:rPr lang="es-MX" dirty="0" smtClean="0">
                <a:solidFill>
                  <a:schemeClr val="tx1">
                    <a:lumMod val="50000"/>
                    <a:lumOff val="50000"/>
                  </a:schemeClr>
                </a:solidFill>
                <a:latin typeface="+mj-lt"/>
              </a:rPr>
              <a:t>Establecer la </a:t>
            </a:r>
            <a:r>
              <a:rPr lang="es-MX" dirty="0">
                <a:solidFill>
                  <a:schemeClr val="tx1">
                    <a:lumMod val="50000"/>
                    <a:lumOff val="50000"/>
                  </a:schemeClr>
                </a:solidFill>
                <a:latin typeface="+mj-lt"/>
              </a:rPr>
              <a:t>normatividad </a:t>
            </a:r>
            <a:r>
              <a:rPr lang="es-MX" dirty="0" smtClean="0">
                <a:solidFill>
                  <a:schemeClr val="tx1">
                    <a:lumMod val="50000"/>
                    <a:lumOff val="50000"/>
                  </a:schemeClr>
                </a:solidFill>
                <a:latin typeface="+mj-lt"/>
              </a:rPr>
              <a:t>y los procedimientos necesarios para atender el libre </a:t>
            </a:r>
            <a:r>
              <a:rPr lang="es-MX" dirty="0">
                <a:solidFill>
                  <a:schemeClr val="tx1">
                    <a:lumMod val="50000"/>
                    <a:lumOff val="50000"/>
                  </a:schemeClr>
                </a:solidFill>
                <a:latin typeface="+mj-lt"/>
              </a:rPr>
              <a:t>transito de los estudiantes entre los diferentes subsistemas y </a:t>
            </a:r>
            <a:r>
              <a:rPr lang="es-MX" dirty="0" smtClean="0">
                <a:solidFill>
                  <a:schemeClr val="tx1">
                    <a:lumMod val="50000"/>
                    <a:lumOff val="50000"/>
                  </a:schemeClr>
                </a:solidFill>
                <a:latin typeface="+mj-lt"/>
              </a:rPr>
              <a:t>modalidades.</a:t>
            </a:r>
          </a:p>
          <a:p>
            <a:pPr algn="just"/>
            <a:endParaRPr lang="es-MX" dirty="0" smtClean="0">
              <a:solidFill>
                <a:schemeClr val="tx1">
                  <a:lumMod val="50000"/>
                  <a:lumOff val="50000"/>
                </a:schemeClr>
              </a:solidFill>
              <a:latin typeface="+mj-lt"/>
            </a:endParaRPr>
          </a:p>
          <a:p>
            <a:pPr marL="285750" indent="-285750" algn="just">
              <a:buFont typeface="Arial" pitchFamily="34" charset="0"/>
              <a:buChar char="•"/>
            </a:pPr>
            <a:r>
              <a:rPr lang="es-MX" dirty="0">
                <a:solidFill>
                  <a:schemeClr val="tx1">
                    <a:lumMod val="50000"/>
                    <a:lumOff val="50000"/>
                  </a:schemeClr>
                </a:solidFill>
                <a:latin typeface="+mj-lt"/>
              </a:rPr>
              <a:t>Establecer un sistema de información estadística confiable sobre la oferta de la educación media superior y superior en los estados</a:t>
            </a:r>
            <a:r>
              <a:rPr lang="es-MX" dirty="0" smtClean="0">
                <a:solidFill>
                  <a:schemeClr val="tx1">
                    <a:lumMod val="50000"/>
                    <a:lumOff val="50000"/>
                  </a:schemeClr>
                </a:solidFill>
                <a:latin typeface="+mj-lt"/>
              </a:rPr>
              <a:t>.</a:t>
            </a:r>
            <a:endParaRPr lang="es-MX" dirty="0">
              <a:solidFill>
                <a:schemeClr val="tx1">
                  <a:lumMod val="50000"/>
                  <a:lumOff val="50000"/>
                </a:schemeClr>
              </a:solidFill>
              <a:latin typeface="+mj-lt"/>
            </a:endParaRPr>
          </a:p>
        </p:txBody>
      </p:sp>
    </p:spTree>
    <p:extLst>
      <p:ext uri="{BB962C8B-B14F-4D97-AF65-F5344CB8AC3E}">
        <p14:creationId xmlns:p14="http://schemas.microsoft.com/office/powerpoint/2010/main" val="3258024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760</TotalTime>
  <Words>251</Words>
  <Application>Microsoft Office PowerPoint</Application>
  <PresentationFormat>Presentación en pantalla (4:3)</PresentationFormat>
  <Paragraphs>29</Paragraphs>
  <Slides>3</Slides>
  <Notes>1</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COMISIÓN  PLANEACIÓN DE LA OFERTA EDUCATIVA</vt:lpstr>
      <vt:lpstr>Presentación de PowerPoint</vt:lpstr>
      <vt:lpstr>Presentación de PowerPoint</vt:lpstr>
    </vt:vector>
  </TitlesOfParts>
  <Company>Secretaria de Educacion Publica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CONSEJO REGIONAL CENTRO SUR COMISIÓN DE VINCULACIÓN</dc:title>
  <dc:creator>Vianey Ocampo Martinez</dc:creator>
  <cp:lastModifiedBy>Oscar</cp:lastModifiedBy>
  <cp:revision>55</cp:revision>
  <dcterms:created xsi:type="dcterms:W3CDTF">2014-02-18T19:50:30Z</dcterms:created>
  <dcterms:modified xsi:type="dcterms:W3CDTF">2014-08-14T21:03:24Z</dcterms:modified>
</cp:coreProperties>
</file>