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6"/>
  </p:notesMasterIdLst>
  <p:sldIdLst>
    <p:sldId id="258" r:id="rId2"/>
    <p:sldId id="286" r:id="rId3"/>
    <p:sldId id="294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6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57162-4E7B-41A2-94FC-321439B5CC06}" type="datetimeFigureOut">
              <a:rPr lang="es-MX" smtClean="0"/>
              <a:pPr/>
              <a:t>14/08/2014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D01ED-E2A8-4425-81D8-8D159B56A0FF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4914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D01ED-E2A8-4425-81D8-8D159B56A0FF}" type="slidenum">
              <a:rPr lang="es-MX" smtClean="0"/>
              <a:pPr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2848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D01ED-E2A8-4425-81D8-8D159B56A0FF}" type="slidenum">
              <a:rPr lang="es-MX" smtClean="0"/>
              <a:pPr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2848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August 14, 2014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01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August 14, 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August 14, 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6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August 14, 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55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August 14, 2014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61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August 14, 2014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763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August 14, 2014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6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August 14, 2014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140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August 14, 2014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60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August 14, 2014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5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August 14, 2014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916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August 14, 2014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683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7 Imag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88640"/>
            <a:ext cx="3312368" cy="1054184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  <p:pic>
        <p:nvPicPr>
          <p:cNvPr id="10" name="Picture 4" descr="ecems elegido"/>
          <p:cNvPicPr/>
          <p:nvPr/>
        </p:nvPicPr>
        <p:blipFill>
          <a:blip r:embed="rId4" cstate="print"/>
          <a:srcRect l="6075" t="9920" r="13255" b="10649"/>
          <a:stretch>
            <a:fillRect/>
          </a:stretch>
        </p:blipFill>
        <p:spPr bwMode="auto">
          <a:xfrm>
            <a:off x="3540146" y="4797152"/>
            <a:ext cx="2039966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11 Conector recto"/>
          <p:cNvCxnSpPr/>
          <p:nvPr/>
        </p:nvCxnSpPr>
        <p:spPr>
          <a:xfrm>
            <a:off x="323528" y="1988840"/>
            <a:ext cx="8496944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" name="2 CuadroTexto"/>
          <p:cNvSpPr txBox="1"/>
          <p:nvPr/>
        </p:nvSpPr>
        <p:spPr>
          <a:xfrm>
            <a:off x="0" y="1393612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SUBSECRETARÍA DE EDUCACIÓN MEDIA SUPERIOR</a:t>
            </a:r>
            <a:endParaRPr lang="es-MX" sz="32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2 Título"/>
          <p:cNvSpPr>
            <a:spLocks noGrp="1"/>
          </p:cNvSpPr>
          <p:nvPr>
            <p:ph type="ctrTitle"/>
          </p:nvPr>
        </p:nvSpPr>
        <p:spPr>
          <a:xfrm>
            <a:off x="288032" y="1916832"/>
            <a:ext cx="8460432" cy="2160240"/>
          </a:xfrm>
        </p:spPr>
        <p:txBody>
          <a:bodyPr>
            <a:noAutofit/>
          </a:bodyPr>
          <a:lstStyle/>
          <a:p>
            <a:pPr algn="ctr"/>
            <a:r>
              <a:rPr lang="es-MX" sz="4800" b="1" dirty="0" smtClean="0">
                <a:solidFill>
                  <a:srgbClr val="008000"/>
                </a:solidFill>
                <a:latin typeface="+mn-lt"/>
              </a:rPr>
              <a:t/>
            </a:r>
            <a:br>
              <a:rPr lang="es-MX" sz="4800" b="1" dirty="0" smtClean="0">
                <a:solidFill>
                  <a:srgbClr val="008000"/>
                </a:solidFill>
                <a:latin typeface="+mn-lt"/>
              </a:rPr>
            </a:br>
            <a:r>
              <a:rPr lang="es-MX" sz="4800" b="1" dirty="0" smtClean="0">
                <a:solidFill>
                  <a:srgbClr val="008000"/>
                </a:solidFill>
                <a:latin typeface="+mn-lt"/>
              </a:rPr>
              <a:t>Espacio Común de la Educación Media Superior</a:t>
            </a:r>
            <a:br>
              <a:rPr lang="es-MX" sz="4800" b="1" dirty="0" smtClean="0">
                <a:solidFill>
                  <a:srgbClr val="008000"/>
                </a:solidFill>
                <a:latin typeface="+mn-lt"/>
              </a:rPr>
            </a:br>
            <a:r>
              <a:rPr lang="es-MX" sz="4800" b="1" i="1" dirty="0" smtClean="0">
                <a:solidFill>
                  <a:srgbClr val="008000"/>
                </a:solidFill>
                <a:latin typeface="+mn-lt"/>
              </a:rPr>
              <a:t>COMISIONES</a:t>
            </a:r>
            <a:endParaRPr lang="es-MX" sz="48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7164288" y="6309320"/>
            <a:ext cx="1761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>
                <a:solidFill>
                  <a:srgbClr val="008000"/>
                </a:solidFill>
              </a:rPr>
              <a:t>Agosto 15, 2014</a:t>
            </a:r>
            <a:endParaRPr lang="es-ES" i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00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7 Imag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88640"/>
            <a:ext cx="3312368" cy="1054184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  <p:pic>
        <p:nvPicPr>
          <p:cNvPr id="10" name="Picture 4" descr="ecems elegido"/>
          <p:cNvPicPr/>
          <p:nvPr/>
        </p:nvPicPr>
        <p:blipFill>
          <a:blip r:embed="rId4" cstate="print"/>
          <a:srcRect l="6075" t="9920" r="13255" b="10649"/>
          <a:stretch>
            <a:fillRect/>
          </a:stretch>
        </p:blipFill>
        <p:spPr bwMode="auto">
          <a:xfrm>
            <a:off x="3540146" y="5517232"/>
            <a:ext cx="2039966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11 Conector recto"/>
          <p:cNvCxnSpPr/>
          <p:nvPr/>
        </p:nvCxnSpPr>
        <p:spPr>
          <a:xfrm>
            <a:off x="323528" y="1988840"/>
            <a:ext cx="8496944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" name="2 CuadroTexto"/>
          <p:cNvSpPr txBox="1"/>
          <p:nvPr/>
        </p:nvSpPr>
        <p:spPr>
          <a:xfrm>
            <a:off x="0" y="1393612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SUBSECRETARÍA DE EDUCACIÓN MEDIA SUPERIOR</a:t>
            </a:r>
            <a:endParaRPr lang="es-MX" sz="32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2 Título"/>
          <p:cNvSpPr>
            <a:spLocks noGrp="1"/>
          </p:cNvSpPr>
          <p:nvPr>
            <p:ph type="ctrTitle"/>
          </p:nvPr>
        </p:nvSpPr>
        <p:spPr>
          <a:xfrm>
            <a:off x="288032" y="2852936"/>
            <a:ext cx="8460432" cy="2160240"/>
          </a:xfrm>
        </p:spPr>
        <p:txBody>
          <a:bodyPr>
            <a:noAutofit/>
          </a:bodyPr>
          <a:lstStyle/>
          <a:p>
            <a:r>
              <a:rPr lang="es-MX" sz="4800" b="1" dirty="0" smtClean="0">
                <a:solidFill>
                  <a:srgbClr val="008000"/>
                </a:solidFill>
                <a:latin typeface="+mn-lt"/>
              </a:rPr>
              <a:t/>
            </a:r>
            <a:br>
              <a:rPr lang="es-MX" sz="4800" b="1" dirty="0" smtClean="0">
                <a:solidFill>
                  <a:srgbClr val="008000"/>
                </a:solidFill>
                <a:latin typeface="+mn-lt"/>
              </a:rPr>
            </a:br>
            <a:r>
              <a:rPr lang="es-MX" sz="4800" b="1" dirty="0" smtClean="0">
                <a:solidFill>
                  <a:srgbClr val="008000"/>
                </a:solidFill>
                <a:latin typeface="+mn-lt"/>
              </a:rPr>
              <a:t>COMISIÓN </a:t>
            </a:r>
            <a:r>
              <a:rPr lang="es-MX" sz="4800" b="1" i="1" dirty="0" smtClean="0">
                <a:solidFill>
                  <a:srgbClr val="008000"/>
                </a:solidFill>
                <a:latin typeface="+mn-lt"/>
              </a:rPr>
              <a:t/>
            </a:r>
            <a:br>
              <a:rPr lang="es-MX" sz="4800" b="1" i="1" dirty="0" smtClean="0">
                <a:solidFill>
                  <a:srgbClr val="008000"/>
                </a:solidFill>
                <a:latin typeface="+mn-lt"/>
              </a:rPr>
            </a:br>
            <a:r>
              <a:rPr lang="es-MX" sz="4800" b="1" dirty="0">
                <a:solidFill>
                  <a:srgbClr val="008000"/>
                </a:solidFill>
              </a:rPr>
              <a:t>DISEÑO CURRICULAR Y ACCIONES DE ACOMPAÑAMIENTO</a:t>
            </a:r>
            <a:br>
              <a:rPr lang="es-MX" sz="4800" b="1" dirty="0">
                <a:solidFill>
                  <a:srgbClr val="008000"/>
                </a:solidFill>
              </a:rPr>
            </a:br>
            <a:endParaRPr lang="es-MX" sz="48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7164288" y="6309320"/>
            <a:ext cx="1761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>
                <a:solidFill>
                  <a:srgbClr val="008000"/>
                </a:solidFill>
              </a:rPr>
              <a:t>Agosto 15, 2014</a:t>
            </a:r>
            <a:endParaRPr lang="es-ES" i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52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ecems elegido"/>
          <p:cNvPicPr/>
          <p:nvPr/>
        </p:nvPicPr>
        <p:blipFill>
          <a:blip r:embed="rId2" cstate="print"/>
          <a:srcRect l="6075" t="9920" r="13255" b="10649"/>
          <a:stretch>
            <a:fillRect/>
          </a:stretch>
        </p:blipFill>
        <p:spPr bwMode="auto">
          <a:xfrm>
            <a:off x="3851920" y="116632"/>
            <a:ext cx="15692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CuadroTexto"/>
          <p:cNvSpPr txBox="1"/>
          <p:nvPr/>
        </p:nvSpPr>
        <p:spPr>
          <a:xfrm rot="16200000">
            <a:off x="8372718" y="4628138"/>
            <a:ext cx="832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ECEMS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7504" y="6505599"/>
            <a:ext cx="3841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SUBSECRETARÍA DE EDUCACIÓN MEDIA SUPERIOR</a:t>
            </a:r>
            <a:endParaRPr lang="es-MX" sz="14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0" y="6453336"/>
            <a:ext cx="9144000" cy="0"/>
          </a:xfrm>
          <a:prstGeom prst="line">
            <a:avLst/>
          </a:prstGeom>
          <a:ln>
            <a:solidFill>
              <a:srgbClr val="7793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ángulo redondeado 4"/>
          <p:cNvSpPr/>
          <p:nvPr/>
        </p:nvSpPr>
        <p:spPr>
          <a:xfrm>
            <a:off x="107504" y="980728"/>
            <a:ext cx="8964488" cy="9361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8000"/>
              </a:solidFill>
            </a:endParaRPr>
          </a:p>
        </p:txBody>
      </p:sp>
      <p:sp>
        <p:nvSpPr>
          <p:cNvPr id="8" name="12 CuadroTexto"/>
          <p:cNvSpPr txBox="1"/>
          <p:nvPr/>
        </p:nvSpPr>
        <p:spPr>
          <a:xfrm>
            <a:off x="0" y="980728"/>
            <a:ext cx="9324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rgbClr val="008000"/>
                </a:solidFill>
              </a:rPr>
              <a:t>COMISIÓN DE </a:t>
            </a:r>
          </a:p>
          <a:p>
            <a:pPr algn="ctr"/>
            <a:r>
              <a:rPr lang="es-MX" sz="2800" dirty="0" smtClean="0">
                <a:solidFill>
                  <a:srgbClr val="008000"/>
                </a:solidFill>
              </a:rPr>
              <a:t>DISEÑO CURRICULAR Y ACCIONES DE ACOMPAÑAMIENTO</a:t>
            </a:r>
          </a:p>
        </p:txBody>
      </p:sp>
      <p:sp>
        <p:nvSpPr>
          <p:cNvPr id="12" name="12 CuadroTexto"/>
          <p:cNvSpPr txBox="1"/>
          <p:nvPr/>
        </p:nvSpPr>
        <p:spPr>
          <a:xfrm>
            <a:off x="35496" y="1988840"/>
            <a:ext cx="1550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solidFill>
                  <a:srgbClr val="800000"/>
                </a:solidFill>
              </a:rPr>
              <a:t>DIAGNÓSTICO</a:t>
            </a:r>
            <a:endParaRPr lang="es-MX" b="1" dirty="0">
              <a:solidFill>
                <a:srgbClr val="800000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611560" y="2348880"/>
            <a:ext cx="7992888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 defTabSz="762000">
              <a:buFont typeface="Arial" pitchFamily="34" charset="0"/>
              <a:buChar char="•"/>
              <a:defRPr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 marco curricular común es adecuado, se requiere concretarlo en los niveles que lo componen y utilizar estrategias de transversalidad que aseguren la formación en valores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  <a:p>
            <a:pPr marL="0" lvl="1" algn="just" defTabSz="762000">
              <a:defRPr/>
            </a:pPr>
            <a:endParaRPr lang="es-MX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lvl="1" indent="-285750" algn="just" defTabSz="762000">
              <a:buFont typeface="Arial" pitchFamily="34" charset="0"/>
              <a:buChar char="•"/>
              <a:defRPr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Insuficiente desarrollo de las competencias transversales en el estudiante, especialmente de la comprensión lectora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  <a:p>
            <a:pPr marL="0" lvl="1" algn="just" defTabSz="762000">
              <a:defRPr/>
            </a:pPr>
            <a:endParaRPr lang="es-MX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lvl="1" indent="-285750" algn="just" defTabSz="762000">
              <a:buFont typeface="Arial" pitchFamily="34" charset="0"/>
              <a:buChar char="•"/>
              <a:defRPr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marco curricular común no define los criterios y niveles de desempeño para evaluar las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competencias.</a:t>
            </a:r>
          </a:p>
          <a:p>
            <a:pPr marL="0" lvl="1" algn="just" defTabSz="762000">
              <a:defRPr/>
            </a:pPr>
            <a:endParaRPr lang="es-MX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lvl="1" indent="-285750" algn="just" defTabSz="762000">
              <a:buFont typeface="Arial" pitchFamily="34" charset="0"/>
              <a:buChar char="•"/>
              <a:defRPr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Los programas de estudio presentan una excesiva carga de contenidos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  <a:p>
            <a:pPr marL="0" lvl="1" algn="just" defTabSz="762000">
              <a:defRPr/>
            </a:pPr>
            <a:endParaRPr lang="es-MX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Existen diversos programas de acompañamiento a los alumnos.</a:t>
            </a:r>
          </a:p>
          <a:p>
            <a:pPr lvl="0" algn="just"/>
            <a:endParaRPr lang="es-MX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lvl="0" indent="-285750" algn="just">
              <a:buFont typeface="Arial" pitchFamily="34" charset="0"/>
              <a:buChar char="•"/>
            </a:pPr>
            <a:endParaRPr lang="es-MX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lvl="0" indent="-285750" algn="just">
              <a:buFont typeface="Arial" pitchFamily="34" charset="0"/>
              <a:buChar char="•"/>
            </a:pPr>
            <a:endParaRPr lang="es-MX" sz="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4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ecems elegido"/>
          <p:cNvPicPr/>
          <p:nvPr/>
        </p:nvPicPr>
        <p:blipFill>
          <a:blip r:embed="rId2" cstate="print"/>
          <a:srcRect l="6075" t="9920" r="13255" b="10649"/>
          <a:stretch>
            <a:fillRect/>
          </a:stretch>
        </p:blipFill>
        <p:spPr bwMode="auto">
          <a:xfrm>
            <a:off x="3851920" y="116632"/>
            <a:ext cx="15692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CuadroTexto"/>
          <p:cNvSpPr txBox="1"/>
          <p:nvPr/>
        </p:nvSpPr>
        <p:spPr>
          <a:xfrm rot="16200000">
            <a:off x="8372718" y="4628138"/>
            <a:ext cx="832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ECEMS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7504" y="6505599"/>
            <a:ext cx="3841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SUBSECRETARÍA DE EDUCACIÓN MEDIA SUPERIOR</a:t>
            </a:r>
            <a:endParaRPr lang="es-MX" sz="14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0" y="6453336"/>
            <a:ext cx="9144000" cy="0"/>
          </a:xfrm>
          <a:prstGeom prst="line">
            <a:avLst/>
          </a:prstGeom>
          <a:ln>
            <a:solidFill>
              <a:srgbClr val="7793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ángulo redondeado 4"/>
          <p:cNvSpPr/>
          <p:nvPr/>
        </p:nvSpPr>
        <p:spPr>
          <a:xfrm>
            <a:off x="107504" y="980728"/>
            <a:ext cx="8964488" cy="9361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8000"/>
              </a:solidFill>
            </a:endParaRPr>
          </a:p>
        </p:txBody>
      </p:sp>
      <p:sp>
        <p:nvSpPr>
          <p:cNvPr id="8" name="12 CuadroTexto"/>
          <p:cNvSpPr txBox="1"/>
          <p:nvPr/>
        </p:nvSpPr>
        <p:spPr>
          <a:xfrm>
            <a:off x="0" y="980728"/>
            <a:ext cx="9324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rgbClr val="008000"/>
                </a:solidFill>
              </a:rPr>
              <a:t>COMISIÓN DE </a:t>
            </a:r>
          </a:p>
          <a:p>
            <a:pPr algn="ctr"/>
            <a:r>
              <a:rPr lang="es-MX" sz="2800" dirty="0" smtClean="0">
                <a:solidFill>
                  <a:srgbClr val="008000"/>
                </a:solidFill>
              </a:rPr>
              <a:t>DISEÑO CURRICULAR Y ACCIONES DE ACOMPAÑAMIENTO</a:t>
            </a:r>
          </a:p>
        </p:txBody>
      </p:sp>
      <p:sp>
        <p:nvSpPr>
          <p:cNvPr id="12" name="12 CuadroTexto"/>
          <p:cNvSpPr txBox="1"/>
          <p:nvPr/>
        </p:nvSpPr>
        <p:spPr>
          <a:xfrm>
            <a:off x="35496" y="1988840"/>
            <a:ext cx="2539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solidFill>
                  <a:srgbClr val="800000"/>
                </a:solidFill>
              </a:rPr>
              <a:t>PROPUESTAS DE ACCIÓN</a:t>
            </a:r>
            <a:endParaRPr lang="es-MX" b="1" dirty="0">
              <a:solidFill>
                <a:srgbClr val="800000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420888"/>
            <a:ext cx="8352928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 defTabSz="762000">
              <a:buFont typeface="Arial" pitchFamily="34" charset="0"/>
              <a:buChar char="•"/>
              <a:defRPr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Adecuar el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marco normativo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la Reforma Integral de Educación Media Superior (RIEMS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).</a:t>
            </a:r>
            <a:endParaRPr lang="es-MX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lvl="1" indent="-285750" algn="just" defTabSz="762000">
              <a:buFont typeface="Arial" pitchFamily="34" charset="0"/>
              <a:buChar char="•"/>
              <a:defRPr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linear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los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contenidos del PROFORDEMS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 PROFORDIR, con las necesidades derivadas de los programas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educativos.</a:t>
            </a:r>
          </a:p>
          <a:p>
            <a:pPr marL="285750" lvl="1" indent="-285750" algn="just" defTabSz="762000">
              <a:buFont typeface="Arial" pitchFamily="34" charset="0"/>
              <a:buChar char="•"/>
              <a:defRPr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Fortalecer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 desarrollo de las competencias transversales en cada una de las asignaturas del programa de estudio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lvl="1" indent="-285750" algn="just" defTabSz="762000">
              <a:buFont typeface="Arial" pitchFamily="34" charset="0"/>
              <a:buChar char="•"/>
              <a:defRPr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Explicitar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los criterios y niveles de desempeño para evaluar las competencias .</a:t>
            </a:r>
          </a:p>
          <a:p>
            <a:pPr marL="285750" lvl="1" indent="-285750" algn="just" defTabSz="762000">
              <a:buFont typeface="Arial" pitchFamily="34" charset="0"/>
              <a:buChar char="•"/>
              <a:defRPr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Priorizar los contenidos esenciales de los programas de estudio. </a:t>
            </a:r>
          </a:p>
          <a:p>
            <a:pPr marL="285750" lvl="1" indent="-285750" algn="just" defTabSz="762000">
              <a:buFont typeface="Arial" pitchFamily="34" charset="0"/>
              <a:buChar char="•"/>
              <a:defRPr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Revisar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unificar los programas de acompañamiento a los alumnos que operan actualmente.</a:t>
            </a:r>
          </a:p>
          <a:p>
            <a:pPr marL="285750" lvl="1" indent="-285750" algn="just" defTabSz="762000">
              <a:buFont typeface="Arial" pitchFamily="34" charset="0"/>
              <a:buChar char="•"/>
              <a:defRPr/>
            </a:pPr>
            <a:endParaRPr lang="es-MX" sz="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03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</TotalTime>
  <Words>219</Words>
  <Application>Microsoft Office PowerPoint</Application>
  <PresentationFormat>Presentación en pantalla (4:3)</PresentationFormat>
  <Paragraphs>34</Paragraphs>
  <Slides>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 Espacio Común de la Educación Media Superior COMISIONES</vt:lpstr>
      <vt:lpstr> COMISIÓN  DISEÑO CURRICULAR Y ACCIONES DE ACOMPAÑAMIENTO </vt:lpstr>
      <vt:lpstr>Presentación de PowerPoint</vt:lpstr>
      <vt:lpstr>Presentación de PowerPoint</vt:lpstr>
    </vt:vector>
  </TitlesOfParts>
  <Company>Secretaria de Educacion Publica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CONSEJO REGIONAL CENTRO SUR COMISIÓN DE VINCULACIÓN</dc:title>
  <dc:creator>Vianey Ocampo Martinez</dc:creator>
  <cp:lastModifiedBy>Daniela Ramirez</cp:lastModifiedBy>
  <cp:revision>61</cp:revision>
  <cp:lastPrinted>2014-08-14T22:42:38Z</cp:lastPrinted>
  <dcterms:created xsi:type="dcterms:W3CDTF">2014-02-18T19:50:30Z</dcterms:created>
  <dcterms:modified xsi:type="dcterms:W3CDTF">2014-08-14T22:45:46Z</dcterms:modified>
</cp:coreProperties>
</file>