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8" r:id="rId1"/>
  </p:sldMasterIdLst>
  <p:notesMasterIdLst>
    <p:notesMasterId r:id="rId8"/>
  </p:notesMasterIdLst>
  <p:handoutMasterIdLst>
    <p:handoutMasterId r:id="rId9"/>
  </p:handoutMasterIdLst>
  <p:sldIdLst>
    <p:sldId id="291" r:id="rId2"/>
    <p:sldId id="283" r:id="rId3"/>
    <p:sldId id="300" r:id="rId4"/>
    <p:sldId id="284" r:id="rId5"/>
    <p:sldId id="295" r:id="rId6"/>
    <p:sldId id="285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6D1B5D-7C2F-43D1-8DBD-72F2E8BDDD6E}" type="datetimeFigureOut">
              <a:rPr lang="es-MX" smtClean="0"/>
              <a:t>15/08/2014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FB1DF3-CEFA-4D79-B5BC-EAF288A66D1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079066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557162-4E7B-41A2-94FC-321439B5CC06}" type="datetimeFigureOut">
              <a:rPr lang="es-MX" smtClean="0"/>
              <a:pPr/>
              <a:t>15/08/2014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4D01ED-E2A8-4425-81D8-8D159B56A0FF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649146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4D01ED-E2A8-4425-81D8-8D159B56A0FF}" type="slidenum">
              <a:rPr lang="es-MX" smtClean="0"/>
              <a:pPr/>
              <a:t>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728485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DEABC-D766-4322-8E78-B830FAE35C72}" type="datetime4">
              <a:rPr lang="en-US" smtClean="0"/>
              <a:pPr/>
              <a:t>August 15, 2014</a:t>
            </a:fld>
            <a:endParaRPr lang="en-U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0102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31F9E-604E-4343-9F29-EF72E8231CAD}" type="datetime4">
              <a:rPr lang="en-US" smtClean="0"/>
              <a:pPr/>
              <a:t>August 15, 2014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03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8E1CE-37F8-4102-8DF9-852A0A51F293}" type="datetime4">
              <a:rPr lang="en-US" smtClean="0"/>
              <a:pPr/>
              <a:t>August 15, 2014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669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33F43-3E86-47E4-BFBB-2476D384E1C6}" type="datetime4">
              <a:rPr lang="en-US" smtClean="0"/>
              <a:pPr/>
              <a:t>August 15, 2014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1553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663BA-01FC-4367-B6F3-ABB2645D55F1}" type="datetime4">
              <a:rPr lang="en-US" smtClean="0"/>
              <a:pPr/>
              <a:t>August 15, 2014</a:t>
            </a:fld>
            <a:endParaRPr lang="en-U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361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19C71-EC74-44AF-B27E-FC7DC3C3A61D}" type="datetime4">
              <a:rPr lang="en-US" smtClean="0"/>
              <a:pPr/>
              <a:t>August 15, 2014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763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CDA29-3CBE-48EA-92AE-A996835462BA}" type="datetime4">
              <a:rPr lang="en-US" smtClean="0"/>
              <a:pPr/>
              <a:t>August 15, 2014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764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EC054-3869-4501-B163-1BBFDE8DCE04}" type="datetime4">
              <a:rPr lang="en-US" smtClean="0"/>
              <a:pPr/>
              <a:t>August 15, 2014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140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3D831-56C1-49CF-8EF7-8B9A98402BCD}" type="datetime4">
              <a:rPr lang="en-US" smtClean="0"/>
              <a:pPr/>
              <a:t>August 15, 2014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460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D5615-7F4F-4584-84D5-CC95918C321F}" type="datetime4">
              <a:rPr lang="en-US" smtClean="0"/>
              <a:pPr/>
              <a:t>August 15, 2014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856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EA923-9BEE-48CE-9F28-5B525F399BAD}" type="datetime4">
              <a:rPr lang="en-US" smtClean="0"/>
              <a:pPr/>
              <a:t>August 15, 2014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7916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D0EFEE-2756-4A20-BF2A-63F0A94F99AC}" type="datetime4">
              <a:rPr lang="en-US" smtClean="0"/>
              <a:pPr/>
              <a:t>August 15, 2014</a:t>
            </a:fld>
            <a:endParaRPr lang="en-U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8DF745-7D3F-47F4-83A3-874385CFAA69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8683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7 Imagen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188640"/>
            <a:ext cx="3312368" cy="1054184"/>
          </a:xfrm>
          <a:prstGeom prst="rect">
            <a:avLst/>
          </a:prstGeom>
          <a:extLst>
            <a:ext uri="{FAA26D3D-D897-4be2-8F04-BA451C77F1D7}">
              <ma14:placeholderFlag xmlns="" xmlns:ma14="http://schemas.microsoft.com/office/mac/drawingml/2011/main"/>
            </a:ext>
          </a:extLst>
        </p:spPr>
      </p:pic>
      <p:pic>
        <p:nvPicPr>
          <p:cNvPr id="10" name="Picture 4" descr="ecems elegido"/>
          <p:cNvPicPr/>
          <p:nvPr/>
        </p:nvPicPr>
        <p:blipFill>
          <a:blip r:embed="rId4" cstate="print"/>
          <a:srcRect l="6075" t="9920" r="13255" b="10649"/>
          <a:stretch>
            <a:fillRect/>
          </a:stretch>
        </p:blipFill>
        <p:spPr bwMode="auto">
          <a:xfrm>
            <a:off x="3540146" y="5517232"/>
            <a:ext cx="2039966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2" name="11 Conector recto"/>
          <p:cNvCxnSpPr/>
          <p:nvPr/>
        </p:nvCxnSpPr>
        <p:spPr>
          <a:xfrm>
            <a:off x="323528" y="1988840"/>
            <a:ext cx="8496944" cy="0"/>
          </a:xfrm>
          <a:prstGeom prst="line">
            <a:avLst/>
          </a:prstGeom>
          <a:ln w="1905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3" name="2 CuadroTexto"/>
          <p:cNvSpPr txBox="1"/>
          <p:nvPr/>
        </p:nvSpPr>
        <p:spPr>
          <a:xfrm>
            <a:off x="0" y="1393612"/>
            <a:ext cx="9144000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dirty="0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SUBSECRETARÍA DE EDUCACIÓN MEDIA SUPERIOR</a:t>
            </a:r>
            <a:endParaRPr lang="es-MX" sz="3200" dirty="0">
              <a:solidFill>
                <a:schemeClr val="bg1">
                  <a:lumMod val="8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2 Título"/>
          <p:cNvSpPr>
            <a:spLocks noGrp="1"/>
          </p:cNvSpPr>
          <p:nvPr>
            <p:ph type="ctrTitle"/>
          </p:nvPr>
        </p:nvSpPr>
        <p:spPr>
          <a:xfrm>
            <a:off x="288032" y="2852936"/>
            <a:ext cx="8460432" cy="2160240"/>
          </a:xfrm>
        </p:spPr>
        <p:txBody>
          <a:bodyPr>
            <a:noAutofit/>
          </a:bodyPr>
          <a:lstStyle/>
          <a:p>
            <a:r>
              <a:rPr lang="es-MX" sz="4800" b="1" dirty="0" smtClean="0">
                <a:solidFill>
                  <a:srgbClr val="008000"/>
                </a:solidFill>
                <a:latin typeface="+mn-lt"/>
              </a:rPr>
              <a:t>COMISIÓN </a:t>
            </a:r>
            <a:r>
              <a:rPr lang="es-MX" sz="4800" b="1" i="1" dirty="0" smtClean="0">
                <a:solidFill>
                  <a:srgbClr val="008000"/>
                </a:solidFill>
                <a:latin typeface="+mn-lt"/>
              </a:rPr>
              <a:t/>
            </a:r>
            <a:br>
              <a:rPr lang="es-MX" sz="4800" b="1" i="1" dirty="0" smtClean="0">
                <a:solidFill>
                  <a:srgbClr val="008000"/>
                </a:solidFill>
                <a:latin typeface="+mn-lt"/>
              </a:rPr>
            </a:br>
            <a:r>
              <a:rPr lang="es-MX" sz="4800" b="1" dirty="0" smtClean="0">
                <a:solidFill>
                  <a:srgbClr val="008000"/>
                </a:solidFill>
              </a:rPr>
              <a:t>MOVILIDAD Y</a:t>
            </a:r>
            <a:br>
              <a:rPr lang="es-MX" sz="4800" b="1" dirty="0" smtClean="0">
                <a:solidFill>
                  <a:srgbClr val="008000"/>
                </a:solidFill>
              </a:rPr>
            </a:br>
            <a:r>
              <a:rPr lang="es-MX" sz="4800" b="1" dirty="0" smtClean="0">
                <a:solidFill>
                  <a:srgbClr val="008000"/>
                </a:solidFill>
              </a:rPr>
              <a:t>PORTABILIDAD</a:t>
            </a:r>
            <a:endParaRPr lang="es-MX" sz="4800" b="1" i="1" dirty="0">
              <a:solidFill>
                <a:srgbClr val="008000"/>
              </a:solidFill>
              <a:latin typeface="+mn-lt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7164288" y="6309320"/>
            <a:ext cx="1761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i="1" dirty="0" smtClean="0">
                <a:solidFill>
                  <a:srgbClr val="008000"/>
                </a:solidFill>
              </a:rPr>
              <a:t>Agosto 15, 2014</a:t>
            </a:r>
            <a:endParaRPr lang="es-ES" i="1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8970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4" descr="ecems elegido"/>
          <p:cNvPicPr/>
          <p:nvPr/>
        </p:nvPicPr>
        <p:blipFill>
          <a:blip r:embed="rId2" cstate="print"/>
          <a:srcRect l="6075" t="9920" r="13255" b="10649"/>
          <a:stretch>
            <a:fillRect/>
          </a:stretch>
        </p:blipFill>
        <p:spPr bwMode="auto">
          <a:xfrm>
            <a:off x="3851920" y="116632"/>
            <a:ext cx="1569204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16 CuadroTexto"/>
          <p:cNvSpPr txBox="1"/>
          <p:nvPr/>
        </p:nvSpPr>
        <p:spPr>
          <a:xfrm rot="16200000">
            <a:off x="8372718" y="4628138"/>
            <a:ext cx="8327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>
                <a:solidFill>
                  <a:schemeClr val="bg1"/>
                </a:solidFill>
              </a:rPr>
              <a:t>ECEMS</a:t>
            </a:r>
            <a:endParaRPr lang="es-MX" dirty="0">
              <a:solidFill>
                <a:schemeClr val="bg1"/>
              </a:solidFill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107504" y="6505599"/>
            <a:ext cx="38412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SUBSECRETARÍA DE EDUCACIÓN MEDIA SUPERIOR</a:t>
            </a:r>
            <a:endParaRPr lang="es-MX" sz="1400" dirty="0">
              <a:solidFill>
                <a:schemeClr val="bg1">
                  <a:lumMod val="8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4" name="Conector recto 3"/>
          <p:cNvCxnSpPr/>
          <p:nvPr/>
        </p:nvCxnSpPr>
        <p:spPr>
          <a:xfrm>
            <a:off x="0" y="6453336"/>
            <a:ext cx="9144000" cy="0"/>
          </a:xfrm>
          <a:prstGeom prst="line">
            <a:avLst/>
          </a:prstGeom>
          <a:ln>
            <a:solidFill>
              <a:srgbClr val="77933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tángulo redondeado 4"/>
          <p:cNvSpPr/>
          <p:nvPr/>
        </p:nvSpPr>
        <p:spPr>
          <a:xfrm>
            <a:off x="107504" y="980728"/>
            <a:ext cx="8964488" cy="936104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rgbClr val="008000"/>
              </a:solidFill>
            </a:endParaRPr>
          </a:p>
        </p:txBody>
      </p:sp>
      <p:sp>
        <p:nvSpPr>
          <p:cNvPr id="8" name="12 CuadroTexto"/>
          <p:cNvSpPr txBox="1"/>
          <p:nvPr/>
        </p:nvSpPr>
        <p:spPr>
          <a:xfrm>
            <a:off x="0" y="980728"/>
            <a:ext cx="93245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COMISIÓN DE </a:t>
            </a:r>
          </a:p>
          <a:p>
            <a:pPr algn="ctr"/>
            <a:r>
              <a:rPr lang="es-MX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MOVILIDAD Y PORTABILIDAD</a:t>
            </a:r>
          </a:p>
        </p:txBody>
      </p:sp>
      <p:sp>
        <p:nvSpPr>
          <p:cNvPr id="12" name="12 CuadroTexto"/>
          <p:cNvSpPr txBox="1"/>
          <p:nvPr/>
        </p:nvSpPr>
        <p:spPr>
          <a:xfrm>
            <a:off x="35496" y="1988840"/>
            <a:ext cx="15500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b="1" dirty="0" smtClean="0">
                <a:solidFill>
                  <a:srgbClr val="800000"/>
                </a:solidFill>
              </a:rPr>
              <a:t>DIAGNÓSTICO</a:t>
            </a:r>
            <a:endParaRPr lang="es-MX" b="1" dirty="0">
              <a:solidFill>
                <a:srgbClr val="800000"/>
              </a:solidFill>
            </a:endParaRPr>
          </a:p>
        </p:txBody>
      </p:sp>
      <p:sp>
        <p:nvSpPr>
          <p:cNvPr id="9" name="17 CuadroTexto"/>
          <p:cNvSpPr txBox="1"/>
          <p:nvPr/>
        </p:nvSpPr>
        <p:spPr>
          <a:xfrm>
            <a:off x="746284" y="2552705"/>
            <a:ext cx="793017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Bef>
                <a:spcPts val="0"/>
              </a:spcBef>
              <a:buFont typeface="Arial" pitchFamily="34" charset="0"/>
              <a:buChar char="•"/>
            </a:pPr>
            <a:r>
              <a:rPr lang="es-MX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Existe desarticulación </a:t>
            </a:r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entre la normatividad que regula la operación académica </a:t>
            </a:r>
            <a:r>
              <a:rPr lang="es-MX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definida </a:t>
            </a:r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por la DGAIR, con los reglamentos de estudio </a:t>
            </a:r>
            <a:r>
              <a:rPr lang="es-MX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y control escolar de </a:t>
            </a:r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las direcciones generales</a:t>
            </a:r>
            <a:r>
              <a:rPr lang="es-MX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;</a:t>
            </a:r>
          </a:p>
          <a:p>
            <a:pPr marL="285750" indent="-285750" algn="just">
              <a:spcBef>
                <a:spcPts val="0"/>
              </a:spcBef>
              <a:buFont typeface="Arial" pitchFamily="34" charset="0"/>
              <a:buChar char="•"/>
            </a:pPr>
            <a:endParaRPr lang="es-MX" sz="8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 algn="just">
              <a:spcBef>
                <a:spcPts val="0"/>
              </a:spcBef>
              <a:buFont typeface="Arial" pitchFamily="34" charset="0"/>
              <a:buChar char="•"/>
            </a:pPr>
            <a:r>
              <a:rPr lang="es-MX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Falta de criterios y procedimientos de </a:t>
            </a:r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control escolar entre </a:t>
            </a:r>
            <a:r>
              <a:rPr lang="es-MX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subsistemas que faciliten la </a:t>
            </a:r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movilidad y portabilidad</a:t>
            </a:r>
            <a:r>
              <a:rPr lang="es-MX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; </a:t>
            </a:r>
          </a:p>
          <a:p>
            <a:pPr marL="285750" indent="-285750" algn="just">
              <a:spcBef>
                <a:spcPts val="0"/>
              </a:spcBef>
              <a:buFont typeface="Arial" pitchFamily="34" charset="0"/>
              <a:buChar char="•"/>
            </a:pPr>
            <a:endParaRPr lang="es-MX" sz="9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es-ES_tradnl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El personal de las áreas de control escolar no están capacitados en el modelo educativo por competencias definido por la RIEMS; 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es-ES_tradnl" sz="9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es-ES_tradnl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Prevalece las equivalencias de estudios (por contenidos de asignatura) sobre la portabilidad (por competencias definidas en el </a:t>
            </a:r>
            <a:r>
              <a:rPr lang="es-MX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marco </a:t>
            </a:r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curricular </a:t>
            </a:r>
            <a:r>
              <a:rPr lang="es-MX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común); 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es-MX" sz="8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3896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4" descr="ecems elegido"/>
          <p:cNvPicPr/>
          <p:nvPr/>
        </p:nvPicPr>
        <p:blipFill>
          <a:blip r:embed="rId2" cstate="print"/>
          <a:srcRect l="6075" t="9920" r="13255" b="10649"/>
          <a:stretch>
            <a:fillRect/>
          </a:stretch>
        </p:blipFill>
        <p:spPr bwMode="auto">
          <a:xfrm>
            <a:off x="3851920" y="116632"/>
            <a:ext cx="1569204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16 CuadroTexto"/>
          <p:cNvSpPr txBox="1"/>
          <p:nvPr/>
        </p:nvSpPr>
        <p:spPr>
          <a:xfrm rot="16200000">
            <a:off x="8372718" y="4628138"/>
            <a:ext cx="8327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>
                <a:solidFill>
                  <a:schemeClr val="bg1"/>
                </a:solidFill>
              </a:rPr>
              <a:t>ECEMS</a:t>
            </a:r>
            <a:endParaRPr lang="es-MX" dirty="0">
              <a:solidFill>
                <a:schemeClr val="bg1"/>
              </a:solidFill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107504" y="6505599"/>
            <a:ext cx="38412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SUBSECRETARÍA DE EDUCACIÓN MEDIA SUPERIOR</a:t>
            </a:r>
            <a:endParaRPr lang="es-MX" sz="1400" dirty="0">
              <a:solidFill>
                <a:schemeClr val="bg1">
                  <a:lumMod val="8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4" name="Conector recto 3"/>
          <p:cNvCxnSpPr/>
          <p:nvPr/>
        </p:nvCxnSpPr>
        <p:spPr>
          <a:xfrm>
            <a:off x="0" y="6453336"/>
            <a:ext cx="9144000" cy="0"/>
          </a:xfrm>
          <a:prstGeom prst="line">
            <a:avLst/>
          </a:prstGeom>
          <a:ln>
            <a:solidFill>
              <a:srgbClr val="77933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tángulo redondeado 4"/>
          <p:cNvSpPr/>
          <p:nvPr/>
        </p:nvSpPr>
        <p:spPr>
          <a:xfrm>
            <a:off x="107504" y="980728"/>
            <a:ext cx="8964488" cy="936104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rgbClr val="008000"/>
              </a:solidFill>
            </a:endParaRPr>
          </a:p>
        </p:txBody>
      </p:sp>
      <p:sp>
        <p:nvSpPr>
          <p:cNvPr id="8" name="12 CuadroTexto"/>
          <p:cNvSpPr txBox="1"/>
          <p:nvPr/>
        </p:nvSpPr>
        <p:spPr>
          <a:xfrm>
            <a:off x="0" y="980728"/>
            <a:ext cx="93245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COMISIÓN DE </a:t>
            </a:r>
          </a:p>
          <a:p>
            <a:pPr algn="ctr"/>
            <a:r>
              <a:rPr lang="es-MX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MOVILIDAD Y PORTABILIDAD</a:t>
            </a:r>
          </a:p>
        </p:txBody>
      </p:sp>
      <p:sp>
        <p:nvSpPr>
          <p:cNvPr id="12" name="12 CuadroTexto"/>
          <p:cNvSpPr txBox="1"/>
          <p:nvPr/>
        </p:nvSpPr>
        <p:spPr>
          <a:xfrm>
            <a:off x="141631" y="2123564"/>
            <a:ext cx="15500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b="1" dirty="0" smtClean="0">
                <a:solidFill>
                  <a:srgbClr val="800000"/>
                </a:solidFill>
              </a:rPr>
              <a:t>DIAGNÓSTICO</a:t>
            </a:r>
            <a:endParaRPr lang="es-MX" b="1" dirty="0">
              <a:solidFill>
                <a:srgbClr val="800000"/>
              </a:solidFill>
            </a:endParaRPr>
          </a:p>
        </p:txBody>
      </p:sp>
      <p:sp>
        <p:nvSpPr>
          <p:cNvPr id="9" name="17 CuadroTexto"/>
          <p:cNvSpPr txBox="1"/>
          <p:nvPr/>
        </p:nvSpPr>
        <p:spPr>
          <a:xfrm>
            <a:off x="954536" y="2781216"/>
            <a:ext cx="7289872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itchFamily="34" charset="0"/>
              <a:buChar char="•"/>
            </a:pPr>
            <a:endParaRPr lang="es-MX" sz="8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es-E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La falta de adopción del Marco Curricular Común no permite la portabilidad de los estudios entre los alumnos de bachillerato;</a:t>
            </a:r>
            <a:endParaRPr lang="es-MX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 algn="just">
              <a:buFont typeface="Arial" pitchFamily="34" charset="0"/>
              <a:buChar char="•"/>
            </a:pPr>
            <a:endParaRPr lang="es-ES_tradnl" sz="9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es-ES_tradnl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No se establecen con claridad los niveles de desempeño de los diferentes tipos de competencias en los programas educativos; </a:t>
            </a:r>
          </a:p>
          <a:p>
            <a:pPr marL="285750" indent="-285750" algn="just">
              <a:buFont typeface="Arial" pitchFamily="34" charset="0"/>
              <a:buChar char="•"/>
            </a:pPr>
            <a:endParaRPr lang="es-ES_tradnl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es-MX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Falta de un concepto consensuado de movilidad y portabilidad; </a:t>
            </a:r>
            <a:endParaRPr lang="es-MX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6330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4" descr="ecems elegido"/>
          <p:cNvPicPr/>
          <p:nvPr/>
        </p:nvPicPr>
        <p:blipFill>
          <a:blip r:embed="rId2" cstate="print"/>
          <a:srcRect l="6075" t="9920" r="13255" b="10649"/>
          <a:stretch>
            <a:fillRect/>
          </a:stretch>
        </p:blipFill>
        <p:spPr bwMode="auto">
          <a:xfrm>
            <a:off x="3851920" y="116632"/>
            <a:ext cx="1569204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16 CuadroTexto"/>
          <p:cNvSpPr txBox="1"/>
          <p:nvPr/>
        </p:nvSpPr>
        <p:spPr>
          <a:xfrm rot="16200000">
            <a:off x="8372718" y="4628138"/>
            <a:ext cx="8327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>
                <a:solidFill>
                  <a:schemeClr val="bg1"/>
                </a:solidFill>
              </a:rPr>
              <a:t>ECEMS</a:t>
            </a:r>
            <a:endParaRPr lang="es-MX" dirty="0">
              <a:solidFill>
                <a:schemeClr val="bg1"/>
              </a:solidFill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107504" y="6505599"/>
            <a:ext cx="38412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SUBSECRETARÍA DE EDUCACIÓN MEDIA SUPERIOR</a:t>
            </a:r>
            <a:endParaRPr lang="es-MX" sz="1400" dirty="0">
              <a:solidFill>
                <a:schemeClr val="bg1">
                  <a:lumMod val="8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4" name="Conector recto 3"/>
          <p:cNvCxnSpPr/>
          <p:nvPr/>
        </p:nvCxnSpPr>
        <p:spPr>
          <a:xfrm>
            <a:off x="0" y="6453336"/>
            <a:ext cx="9144000" cy="0"/>
          </a:xfrm>
          <a:prstGeom prst="line">
            <a:avLst/>
          </a:prstGeom>
          <a:ln>
            <a:solidFill>
              <a:srgbClr val="77933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tángulo redondeado 4"/>
          <p:cNvSpPr/>
          <p:nvPr/>
        </p:nvSpPr>
        <p:spPr>
          <a:xfrm>
            <a:off x="107504" y="980728"/>
            <a:ext cx="8964488" cy="936104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rgbClr val="008000"/>
              </a:solidFill>
            </a:endParaRPr>
          </a:p>
        </p:txBody>
      </p:sp>
      <p:sp>
        <p:nvSpPr>
          <p:cNvPr id="8" name="12 CuadroTexto"/>
          <p:cNvSpPr txBox="1"/>
          <p:nvPr/>
        </p:nvSpPr>
        <p:spPr>
          <a:xfrm>
            <a:off x="0" y="980728"/>
            <a:ext cx="93245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COMISIÓN DE </a:t>
            </a:r>
          </a:p>
          <a:p>
            <a:pPr algn="ctr"/>
            <a:r>
              <a:rPr lang="es-MX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MOVILIDAD Y PORTABILIDAD</a:t>
            </a:r>
          </a:p>
        </p:txBody>
      </p:sp>
      <p:sp>
        <p:nvSpPr>
          <p:cNvPr id="12" name="12 CuadroTexto"/>
          <p:cNvSpPr txBox="1"/>
          <p:nvPr/>
        </p:nvSpPr>
        <p:spPr>
          <a:xfrm>
            <a:off x="35496" y="1988840"/>
            <a:ext cx="4273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b="1" dirty="0" smtClean="0">
                <a:solidFill>
                  <a:srgbClr val="800000"/>
                </a:solidFill>
              </a:rPr>
              <a:t>PROPUESTA DE ACCIONES A DESARROLLAR</a:t>
            </a:r>
            <a:endParaRPr lang="es-MX" b="1" dirty="0">
              <a:solidFill>
                <a:srgbClr val="800000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683568" y="2634585"/>
            <a:ext cx="7848872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es-MX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Desarrollar </a:t>
            </a:r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</a:rPr>
              <a:t>un Sistema de Control Escolar Nacional; </a:t>
            </a:r>
            <a:endParaRPr lang="es-MX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342900" indent="-342900" algn="just">
              <a:buFont typeface="+mj-lt"/>
              <a:buAutoNum type="arabicPeriod"/>
            </a:pPr>
            <a:endParaRPr lang="es-MX" sz="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es-MX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Gestionar la aplicación </a:t>
            </a:r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de las Normas Generales de Servicios Escolares para los planteles que integran el </a:t>
            </a:r>
            <a:r>
              <a:rPr lang="es-MX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SNB; </a:t>
            </a:r>
          </a:p>
          <a:p>
            <a:pPr marL="342900" lvl="0" indent="-342900" algn="just">
              <a:buFont typeface="+mj-lt"/>
              <a:buAutoNum type="arabicPeriod"/>
            </a:pPr>
            <a:endParaRPr lang="es-MX" sz="8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es-MX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Gestionar </a:t>
            </a:r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la aplicación de las Normas Generales de Servicios Escolares en los planteles que no han ingresado al </a:t>
            </a:r>
            <a:r>
              <a:rPr lang="es-MX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SNB;</a:t>
            </a:r>
          </a:p>
          <a:p>
            <a:pPr marL="342900" lvl="0" indent="-342900" algn="just">
              <a:buFont typeface="+mj-lt"/>
              <a:buAutoNum type="arabicPeriod"/>
            </a:pPr>
            <a:endParaRPr lang="es-MX" sz="8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es-MX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Facultar </a:t>
            </a:r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 las Direcciones Generales de los subsistemas </a:t>
            </a:r>
            <a:r>
              <a:rPr lang="es-MX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para </a:t>
            </a:r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</a:rPr>
              <a:t>generar, aplicar y validar instrumentos de evaluación para resolver situaciones de portabilidad de </a:t>
            </a:r>
            <a:r>
              <a:rPr lang="es-MX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estudios;</a:t>
            </a:r>
          </a:p>
          <a:p>
            <a:pPr marL="342900" lvl="0" indent="-342900" algn="just">
              <a:buFont typeface="+mj-lt"/>
              <a:buAutoNum type="arabicPeriod"/>
            </a:pPr>
            <a:endParaRPr lang="es-MX" sz="8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1045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4" descr="ecems elegido"/>
          <p:cNvPicPr/>
          <p:nvPr/>
        </p:nvPicPr>
        <p:blipFill>
          <a:blip r:embed="rId2" cstate="print"/>
          <a:srcRect l="6075" t="9920" r="13255" b="10649"/>
          <a:stretch>
            <a:fillRect/>
          </a:stretch>
        </p:blipFill>
        <p:spPr bwMode="auto">
          <a:xfrm>
            <a:off x="3851920" y="116632"/>
            <a:ext cx="1569204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16 CuadroTexto"/>
          <p:cNvSpPr txBox="1"/>
          <p:nvPr/>
        </p:nvSpPr>
        <p:spPr>
          <a:xfrm rot="16200000">
            <a:off x="8372718" y="4628138"/>
            <a:ext cx="8327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>
                <a:solidFill>
                  <a:schemeClr val="bg1"/>
                </a:solidFill>
              </a:rPr>
              <a:t>ECEMS</a:t>
            </a:r>
            <a:endParaRPr lang="es-MX" dirty="0">
              <a:solidFill>
                <a:schemeClr val="bg1"/>
              </a:solidFill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107504" y="6505599"/>
            <a:ext cx="38412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SUBSECRETARÍA DE EDUCACIÓN MEDIA SUPERIOR</a:t>
            </a:r>
            <a:endParaRPr lang="es-MX" sz="1400" dirty="0">
              <a:solidFill>
                <a:schemeClr val="bg1">
                  <a:lumMod val="8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4" name="Conector recto 3"/>
          <p:cNvCxnSpPr/>
          <p:nvPr/>
        </p:nvCxnSpPr>
        <p:spPr>
          <a:xfrm>
            <a:off x="0" y="6453336"/>
            <a:ext cx="9144000" cy="0"/>
          </a:xfrm>
          <a:prstGeom prst="line">
            <a:avLst/>
          </a:prstGeom>
          <a:ln>
            <a:solidFill>
              <a:srgbClr val="77933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tángulo redondeado 4"/>
          <p:cNvSpPr/>
          <p:nvPr/>
        </p:nvSpPr>
        <p:spPr>
          <a:xfrm>
            <a:off x="107504" y="980728"/>
            <a:ext cx="8964488" cy="936104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rgbClr val="008000"/>
              </a:solidFill>
            </a:endParaRPr>
          </a:p>
        </p:txBody>
      </p:sp>
      <p:sp>
        <p:nvSpPr>
          <p:cNvPr id="8" name="12 CuadroTexto"/>
          <p:cNvSpPr txBox="1"/>
          <p:nvPr/>
        </p:nvSpPr>
        <p:spPr>
          <a:xfrm>
            <a:off x="0" y="980728"/>
            <a:ext cx="93245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COMISIÓN DE </a:t>
            </a:r>
          </a:p>
          <a:p>
            <a:pPr algn="ctr"/>
            <a:r>
              <a:rPr lang="es-MX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MOVILIDAD Y PORTABILIDAD</a:t>
            </a:r>
          </a:p>
        </p:txBody>
      </p:sp>
      <p:sp>
        <p:nvSpPr>
          <p:cNvPr id="12" name="12 CuadroTexto"/>
          <p:cNvSpPr txBox="1"/>
          <p:nvPr/>
        </p:nvSpPr>
        <p:spPr>
          <a:xfrm>
            <a:off x="35496" y="1988840"/>
            <a:ext cx="43826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b="1" dirty="0" smtClean="0">
                <a:solidFill>
                  <a:srgbClr val="800000"/>
                </a:solidFill>
              </a:rPr>
              <a:t>PROPUESTAS DE ACCIONES A DESARROLLAR</a:t>
            </a:r>
            <a:endParaRPr lang="es-MX" b="1" dirty="0">
              <a:solidFill>
                <a:srgbClr val="800000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67544" y="2826802"/>
            <a:ext cx="7848872" cy="3123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 algn="just"/>
            <a:r>
              <a:rPr lang="es-MX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5. Proponer un </a:t>
            </a:r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</a:t>
            </a:r>
            <a:r>
              <a:rPr lang="es-MX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alendario Escolar común entre subsistemas;</a:t>
            </a:r>
          </a:p>
          <a:p>
            <a:pPr marL="800100" lvl="1" indent="-342900" algn="just"/>
            <a:endParaRPr lang="es-MX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800100" lvl="1" indent="-342900" algn="just"/>
            <a:r>
              <a:rPr lang="es-E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6. Establecer </a:t>
            </a: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niveles de desempeño del logro de competencias en los </a:t>
            </a:r>
            <a:r>
              <a:rPr lang="es-E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programas educativos; </a:t>
            </a:r>
          </a:p>
          <a:p>
            <a:pPr marL="800100" lvl="1" indent="-342900" algn="just"/>
            <a:endParaRPr lang="es-ES" sz="9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800100" lvl="1" indent="-342900" algn="just"/>
            <a:r>
              <a:rPr lang="es-MX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7. Establecer </a:t>
            </a:r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</a:rPr>
              <a:t>un Sistema de Créditos aplicable a todos los subsistemas de educación media superior</a:t>
            </a:r>
            <a:r>
              <a:rPr lang="es-MX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;</a:t>
            </a:r>
          </a:p>
          <a:p>
            <a:pPr marL="800100" lvl="1" indent="-342900" algn="just"/>
            <a:endParaRPr lang="es-MX" sz="8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800100" lvl="1" indent="-342900" algn="just"/>
            <a:r>
              <a:rPr lang="es-MX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8. Instrumentar mecanismos de validación y seguimiento tomen en las reuniones del ECEMS, en las instancias de EMS de los Estados; </a:t>
            </a:r>
            <a:endParaRPr lang="es-MX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800100" lvl="1" indent="-342900" algn="just"/>
            <a:endParaRPr lang="es-ES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800100" lvl="1" indent="-342900" algn="just"/>
            <a:endParaRPr lang="es-ES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1045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4" descr="ecems elegido"/>
          <p:cNvPicPr/>
          <p:nvPr/>
        </p:nvPicPr>
        <p:blipFill>
          <a:blip r:embed="rId2" cstate="print"/>
          <a:srcRect l="6075" t="9920" r="13255" b="10649"/>
          <a:stretch>
            <a:fillRect/>
          </a:stretch>
        </p:blipFill>
        <p:spPr bwMode="auto">
          <a:xfrm>
            <a:off x="3851920" y="116632"/>
            <a:ext cx="1569204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16 CuadroTexto"/>
          <p:cNvSpPr txBox="1"/>
          <p:nvPr/>
        </p:nvSpPr>
        <p:spPr>
          <a:xfrm rot="16200000">
            <a:off x="8372718" y="4628138"/>
            <a:ext cx="8327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>
                <a:solidFill>
                  <a:schemeClr val="bg1"/>
                </a:solidFill>
              </a:rPr>
              <a:t>ECEMS</a:t>
            </a:r>
            <a:endParaRPr lang="es-MX" dirty="0">
              <a:solidFill>
                <a:schemeClr val="bg1"/>
              </a:solidFill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107504" y="6505599"/>
            <a:ext cx="38412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400" dirty="0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SUBSECRETARÍA DE EDUCACIÓN MEDIA SUPERIOR</a:t>
            </a:r>
            <a:endParaRPr lang="es-MX" sz="1400" dirty="0">
              <a:solidFill>
                <a:schemeClr val="bg1">
                  <a:lumMod val="8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4" name="Conector recto 3"/>
          <p:cNvCxnSpPr/>
          <p:nvPr/>
        </p:nvCxnSpPr>
        <p:spPr>
          <a:xfrm>
            <a:off x="0" y="6453336"/>
            <a:ext cx="9144000" cy="0"/>
          </a:xfrm>
          <a:prstGeom prst="line">
            <a:avLst/>
          </a:prstGeom>
          <a:ln>
            <a:solidFill>
              <a:srgbClr val="77933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tángulo redondeado 4"/>
          <p:cNvSpPr/>
          <p:nvPr/>
        </p:nvSpPr>
        <p:spPr>
          <a:xfrm>
            <a:off x="107504" y="980728"/>
            <a:ext cx="8964488" cy="936104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rgbClr val="008000"/>
              </a:solidFill>
            </a:endParaRPr>
          </a:p>
        </p:txBody>
      </p:sp>
      <p:sp>
        <p:nvSpPr>
          <p:cNvPr id="8" name="12 CuadroTexto"/>
          <p:cNvSpPr txBox="1"/>
          <p:nvPr/>
        </p:nvSpPr>
        <p:spPr>
          <a:xfrm>
            <a:off x="0" y="980728"/>
            <a:ext cx="93245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COMISIÓN DE </a:t>
            </a:r>
          </a:p>
          <a:p>
            <a:pPr algn="ctr"/>
            <a:r>
              <a:rPr lang="es-MX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MOVILIDAD Y PORTABILIDAD</a:t>
            </a:r>
          </a:p>
        </p:txBody>
      </p:sp>
      <p:sp>
        <p:nvSpPr>
          <p:cNvPr id="12" name="12 CuadroTexto"/>
          <p:cNvSpPr txBox="1"/>
          <p:nvPr/>
        </p:nvSpPr>
        <p:spPr>
          <a:xfrm>
            <a:off x="35496" y="1988840"/>
            <a:ext cx="10687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b="1" dirty="0" smtClean="0">
                <a:solidFill>
                  <a:srgbClr val="800000"/>
                </a:solidFill>
              </a:rPr>
              <a:t>AVANCES</a:t>
            </a:r>
            <a:endParaRPr lang="es-MX" b="1" dirty="0">
              <a:solidFill>
                <a:srgbClr val="800000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67544" y="2339002"/>
            <a:ext cx="832157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</a:rPr>
              <a:t> </a:t>
            </a:r>
            <a:r>
              <a:rPr lang="es-MX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Definición:</a:t>
            </a:r>
          </a:p>
          <a:p>
            <a:pPr algn="just"/>
            <a:endParaRPr lang="es-MX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lvl="0" algn="just"/>
            <a:r>
              <a:rPr lang="es-MX" b="1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Movilidad: </a:t>
            </a: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La posibilidad, a través de convenios o </a:t>
            </a:r>
            <a:r>
              <a:rPr lang="es-E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convocatorias nacionales e internacionales, </a:t>
            </a: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que los estudiantes tienen para cursar programas educativos y/o compartir estrategias </a:t>
            </a:r>
            <a:r>
              <a:rPr lang="es-E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de aprendizaje, </a:t>
            </a: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infraestructura, equipamiento en otro plantel diferente al que está inscrito. </a:t>
            </a:r>
            <a:endParaRPr lang="es-ES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lvl="0" algn="just"/>
            <a:endParaRPr lang="es-MX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lvl="0" algn="just"/>
            <a:r>
              <a:rPr lang="es-MX" b="1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Portabilidad: </a:t>
            </a:r>
            <a:r>
              <a:rPr lang="es-E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Es el principio de la RIEMS que favorece el tránsito de estudiantes entre planes de estudio, subsistemas y escuelas. Brinda la posibilidad a los jóvenes de llevar los grados cursados de una escuela a otra, e implica que las constancias o los certificados parciales de estudios sean reconocidos en las escuelas de destino. Dicho principio parte del reconocimiento universal de todos los subsistemas y modalidades del bachillerato, en la medida en que una serie de competencias supone un objetivo básico compartido entre distintos tipos de instituciones de EMS. </a:t>
            </a:r>
            <a:r>
              <a:rPr lang="es-MX" dirty="0">
                <a:solidFill>
                  <a:schemeClr val="tx1">
                    <a:lumMod val="50000"/>
                    <a:lumOff val="50000"/>
                  </a:schemeClr>
                </a:solidFill>
              </a:rPr>
              <a:t> </a:t>
            </a:r>
          </a:p>
          <a:p>
            <a:pPr algn="just"/>
            <a:endParaRPr lang="es-MX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4840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692</TotalTime>
  <Words>358</Words>
  <Application>Microsoft Office PowerPoint</Application>
  <PresentationFormat>Presentación en pantalla (4:3)</PresentationFormat>
  <Paragraphs>61</Paragraphs>
  <Slides>6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COMISIÓN  MOVILIDAD Y PORTABILIDAD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Secretaria de Educacion Publica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CONSEJO REGIONAL CENTRO SUR COMISIÓN DE VINCULACIÓN</dc:title>
  <dc:creator>Vianey Ocampo Martinez</dc:creator>
  <cp:lastModifiedBy>Enlace</cp:lastModifiedBy>
  <cp:revision>57</cp:revision>
  <cp:lastPrinted>2014-08-14T20:26:29Z</cp:lastPrinted>
  <dcterms:created xsi:type="dcterms:W3CDTF">2014-02-18T19:50:30Z</dcterms:created>
  <dcterms:modified xsi:type="dcterms:W3CDTF">2014-08-15T17:54:52Z</dcterms:modified>
</cp:coreProperties>
</file>