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6"/>
  </p:notesMasterIdLst>
  <p:sldIdLst>
    <p:sldId id="290" r:id="rId2"/>
    <p:sldId id="263" r:id="rId3"/>
    <p:sldId id="265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52" y="-4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57162-4E7B-41A2-94FC-321439B5CC06}" type="datetimeFigureOut">
              <a:rPr lang="es-MX" smtClean="0"/>
              <a:pPr/>
              <a:t>14/08/14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01ED-E2A8-4425-81D8-8D159B56A0FF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91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01ED-E2A8-4425-81D8-8D159B56A0FF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84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agosto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5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agosto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6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4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6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agosto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1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agosto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8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hyperlink" Target="http://issuu.com/vianjac/docs/propuesta_de_la_comision_vinculac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7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3312368" cy="1054184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pic>
        <p:nvPicPr>
          <p:cNvPr id="10" name="Picture 4" descr="ecems elegido"/>
          <p:cNvPicPr/>
          <p:nvPr/>
        </p:nvPicPr>
        <p:blipFill>
          <a:blip r:embed="rId4" cstate="print"/>
          <a:srcRect l="6075" t="9920" r="13255" b="10649"/>
          <a:stretch>
            <a:fillRect/>
          </a:stretch>
        </p:blipFill>
        <p:spPr bwMode="auto">
          <a:xfrm>
            <a:off x="3540146" y="5517232"/>
            <a:ext cx="203996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11 Conector recto"/>
          <p:cNvCxnSpPr/>
          <p:nvPr/>
        </p:nvCxnSpPr>
        <p:spPr>
          <a:xfrm>
            <a:off x="323528" y="1988840"/>
            <a:ext cx="8496944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0" y="13936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32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Título"/>
          <p:cNvSpPr>
            <a:spLocks noGrp="1"/>
          </p:cNvSpPr>
          <p:nvPr>
            <p:ph type="ctrTitle"/>
          </p:nvPr>
        </p:nvSpPr>
        <p:spPr>
          <a:xfrm>
            <a:off x="288032" y="2852936"/>
            <a:ext cx="8460432" cy="2160240"/>
          </a:xfrm>
        </p:spPr>
        <p:txBody>
          <a:bodyPr>
            <a:noAutofit/>
          </a:bodyPr>
          <a:lstStyle/>
          <a:p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>COMISIÓN </a:t>
            </a:r>
            <a:r>
              <a:rPr lang="es-MX" sz="4800" b="1" i="1" dirty="0" smtClean="0">
                <a:solidFill>
                  <a:srgbClr val="008000"/>
                </a:solidFill>
                <a:latin typeface="+mn-lt"/>
              </a:rPr>
              <a:t/>
            </a:r>
            <a:br>
              <a:rPr lang="es-MX" sz="4800" b="1" i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dirty="0" smtClean="0">
                <a:solidFill>
                  <a:srgbClr val="008000"/>
                </a:solidFill>
              </a:rPr>
              <a:t>DE</a:t>
            </a:r>
            <a:br>
              <a:rPr lang="es-MX" sz="4800" b="1" dirty="0" smtClean="0">
                <a:solidFill>
                  <a:srgbClr val="008000"/>
                </a:solidFill>
              </a:rPr>
            </a:br>
            <a:r>
              <a:rPr lang="es-MX" sz="4800" b="1" dirty="0" smtClean="0">
                <a:solidFill>
                  <a:srgbClr val="008000"/>
                </a:solidFill>
              </a:rPr>
              <a:t>VINCULACI</a:t>
            </a:r>
            <a:r>
              <a:rPr lang="es-MX" sz="4800" b="1" dirty="0" smtClean="0">
                <a:solidFill>
                  <a:srgbClr val="008000"/>
                </a:solidFill>
              </a:rPr>
              <a:t>ÓN</a:t>
            </a:r>
            <a:endParaRPr lang="es-MX" sz="48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164288" y="6309320"/>
            <a:ext cx="1761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rgbClr val="008000"/>
                </a:solidFill>
              </a:rPr>
              <a:t>Agosto 15, 2014</a:t>
            </a:r>
            <a:endParaRPr lang="es-ES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889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VINCULACI</a:t>
            </a:r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ÓN</a:t>
            </a:r>
            <a:endParaRPr lang="es-MX" sz="28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155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DIAGNÓSTICO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11" name="2 CuadroTexto"/>
          <p:cNvSpPr txBox="1"/>
          <p:nvPr/>
        </p:nvSpPr>
        <p:spPr>
          <a:xfrm>
            <a:off x="251520" y="2492896"/>
            <a:ext cx="871296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Desconocimiento del quehacer de la Vinculación en gran parte las Instituciones de Educación Media Superior</a:t>
            </a:r>
          </a:p>
          <a:p>
            <a:pPr marL="342900" indent="-342900" algn="just">
              <a:buFont typeface="Arial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Falta </a:t>
            </a:r>
            <a:r>
              <a:rPr lang="es-MX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visión </a:t>
            </a: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transversal </a:t>
            </a:r>
            <a:r>
              <a:rPr lang="es-MX" sz="1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la </a:t>
            </a: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vinculación en cuanto a su normatividad, operación y estructuración vertical y horizontal que favorezca el espacio común en las IEMS desde el nivel Nacional hasta el nivel plantel</a:t>
            </a:r>
            <a:endParaRPr lang="es-MX" sz="17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Espacios insuficientes </a:t>
            </a: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en </a:t>
            </a:r>
            <a:r>
              <a:rPr lang="es-MX" sz="17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los diferentes </a:t>
            </a: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sectores: social, público y privado </a:t>
            </a:r>
            <a:r>
              <a:rPr lang="es-ES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para </a:t>
            </a:r>
            <a:r>
              <a:rPr lang="es-ES" sz="17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 inserción o ubicación de los estudiantes y </a:t>
            </a:r>
            <a:r>
              <a:rPr lang="es-ES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egresados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Ineficiente seguimiento de egresados por parte de las IEMS, empleadores, IES para conocer la pertinencia de su incorporación al mercado laboral y/o nivel superior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Escaso apoyo por parte de las instancias que contribuyen a generar la cultura emprendedora y el desarrollo del emprendedurismo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Falta de vinculación con programas que fortalezcan la orientación educativa para la atención a la comunidad escolar y permanencia de sus alumnos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Poco sentido de pertenencia de los alumnos a la educación media superior </a:t>
            </a:r>
            <a:endParaRPr lang="es-MX" sz="17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36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PLANEACIÓN DE LA OFERTA EDUCATIVA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2322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L</a:t>
            </a:r>
            <a:r>
              <a:rPr lang="es-MX" b="1" dirty="0" smtClean="0">
                <a:solidFill>
                  <a:srgbClr val="800000"/>
                </a:solidFill>
              </a:rPr>
              <a:t>ÍNEAS ESTRATÉGICAS 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13" name="3 Rectángulo"/>
          <p:cNvSpPr/>
          <p:nvPr/>
        </p:nvSpPr>
        <p:spPr>
          <a:xfrm>
            <a:off x="251520" y="2132856"/>
            <a:ext cx="83298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dirty="0" smtClean="0">
              <a:solidFill>
                <a:srgbClr val="7F7F7F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7F7F7F"/>
                </a:solidFill>
              </a:rPr>
              <a:t>Implementar </a:t>
            </a:r>
            <a:r>
              <a:rPr lang="es-MX" dirty="0">
                <a:solidFill>
                  <a:srgbClr val="7F7F7F"/>
                </a:solidFill>
              </a:rPr>
              <a:t>un </a:t>
            </a:r>
            <a:r>
              <a:rPr lang="es-MX" dirty="0" smtClean="0">
                <a:solidFill>
                  <a:srgbClr val="7F7F7F"/>
                </a:solidFill>
              </a:rPr>
              <a:t>Modelo Integrador </a:t>
            </a:r>
            <a:r>
              <a:rPr lang="es-MX" dirty="0">
                <a:solidFill>
                  <a:srgbClr val="7F7F7F"/>
                </a:solidFill>
              </a:rPr>
              <a:t>de </a:t>
            </a:r>
            <a:r>
              <a:rPr lang="es-MX" dirty="0" smtClean="0">
                <a:solidFill>
                  <a:srgbClr val="7F7F7F"/>
                </a:solidFill>
              </a:rPr>
              <a:t>Vinculación, a través de Comités de Vinculación de Planteles, Consejos Locales y Comités Estatales de Vincualción, que incorporen personal directivo y de distintas áreas de los planteles, así como de los sectores productivo, público y social</a:t>
            </a:r>
          </a:p>
          <a:p>
            <a:pPr marL="342900" indent="-342900" algn="just">
              <a:buFont typeface="Arial"/>
              <a:buChar char="•"/>
            </a:pPr>
            <a:r>
              <a:rPr lang="es-MX" dirty="0" smtClean="0">
                <a:solidFill>
                  <a:srgbClr val="7F7F7F"/>
                </a:solidFill>
              </a:rPr>
              <a:t>Promover el emprendedurismo y el desarrollo de los centros emprendedores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7F7F7F"/>
                </a:solidFill>
              </a:rPr>
              <a:t>Implementar un sistema de seguimiento de egresados, con aplicación local, estatal y nacional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7F7F7F"/>
                </a:solidFill>
              </a:rPr>
              <a:t>Implementar un programa de orientación educativa de Planteles mediante la vinculacion interinstitucional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7F7F7F"/>
                </a:solidFill>
              </a:rPr>
              <a:t>Socializar y sensibilizar respecto a la EMS, a nivel local, estatal y nacional que permita su posicionamiento como un pilar fundamental en la educación de los jóvenes.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MX" dirty="0" smtClean="0">
              <a:solidFill>
                <a:srgbClr val="7F7F7F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MX" b="1" dirty="0" smtClean="0">
              <a:solidFill>
                <a:srgbClr val="7F7F7F"/>
              </a:solidFill>
              <a:latin typeface="Gandhi Sans"/>
            </a:endParaRPr>
          </a:p>
        </p:txBody>
      </p:sp>
    </p:spTree>
    <p:extLst>
      <p:ext uri="{BB962C8B-B14F-4D97-AF65-F5344CB8AC3E}">
        <p14:creationId xmlns:p14="http://schemas.microsoft.com/office/powerpoint/2010/main" val="3258024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accent4">
                    <a:lumMod val="75000"/>
                  </a:schemeClr>
                </a:solidFill>
              </a:rPr>
              <a:t>PLANEACIÓN DE LA OFERTA EDUCATIVA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145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PROPUESTAS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11" name="3 Rectángulo"/>
          <p:cNvSpPr/>
          <p:nvPr/>
        </p:nvSpPr>
        <p:spPr>
          <a:xfrm>
            <a:off x="221243" y="2345473"/>
            <a:ext cx="8750646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Desarrollar la normatividad y plan de acción del Modelo Integral de Vinculación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Crear más centros Empresariales a nivel de planteles, e inclusoa través de los Consejos Locales de Vinculación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Diseñar un sistema de segumiento a egresados homologado a nivel nacional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Promover la participación de las instancias pertinentes, de acuerdo a las necesidades del Programa de orientación Educativa a favor de la comunidad escolar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Realizar campaña de difusión para el posicionamiento de la EMS a nivel local, estatal y nacional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rgbClr val="7F7F7F"/>
                </a:solidFill>
              </a:rPr>
              <a:t>Generar panel de expertos de vinculación (grupos de enfoque)</a:t>
            </a:r>
          </a:p>
          <a:p>
            <a:pPr marL="342900" indent="-342900" algn="just">
              <a:buFont typeface="+mj-lt"/>
              <a:buAutoNum type="arabicPeriod"/>
            </a:pPr>
            <a:endParaRPr lang="es-MX" dirty="0" smtClean="0">
              <a:solidFill>
                <a:srgbClr val="7F7F7F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79512" y="5373216"/>
            <a:ext cx="87604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7F7F7F"/>
                </a:solidFill>
              </a:rPr>
              <a:t>Conformación del Modelo Integral de Vinculación que entre otros puntos contiene también</a:t>
            </a:r>
          </a:p>
          <a:p>
            <a:r>
              <a:rPr lang="es-ES" dirty="0" smtClean="0">
                <a:solidFill>
                  <a:srgbClr val="7F7F7F"/>
                </a:solidFill>
              </a:rPr>
              <a:t>Formatos para el uso eficiente y homologado de la </a:t>
            </a:r>
            <a:r>
              <a:rPr lang="es-ES" dirty="0" smtClean="0">
                <a:solidFill>
                  <a:srgbClr val="7F7F7F"/>
                </a:solidFill>
              </a:rPr>
              <a:t>información</a:t>
            </a:r>
          </a:p>
          <a:p>
            <a:r>
              <a:rPr lang="es-ES_tradnl" dirty="0" smtClean="0">
                <a:solidFill>
                  <a:srgbClr val="7F7F7F"/>
                </a:solidFill>
                <a:hlinkClick r:id="rId3"/>
              </a:rPr>
              <a:t>http</a:t>
            </a:r>
            <a:r>
              <a:rPr lang="es-ES_tradnl" dirty="0">
                <a:solidFill>
                  <a:srgbClr val="7F7F7F"/>
                </a:solidFill>
                <a:hlinkClick r:id="rId3"/>
              </a:rPr>
              <a:t>://issuu.com/vianjac/docs/</a:t>
            </a:r>
            <a:r>
              <a:rPr lang="es-ES_tradnl" dirty="0" smtClean="0">
                <a:solidFill>
                  <a:srgbClr val="7F7F7F"/>
                </a:solidFill>
                <a:hlinkClick r:id="rId3"/>
              </a:rPr>
              <a:t>propuesta_de_la_comision_vinculacio</a:t>
            </a:r>
            <a:endParaRPr lang="es-ES_tradnl" dirty="0" smtClean="0">
              <a:solidFill>
                <a:srgbClr val="7F7F7F"/>
              </a:solidFill>
            </a:endParaRPr>
          </a:p>
          <a:p>
            <a:endParaRPr lang="es-ES" dirty="0" smtClean="0">
              <a:solidFill>
                <a:srgbClr val="7F7F7F"/>
              </a:solidFill>
            </a:endParaRPr>
          </a:p>
        </p:txBody>
      </p:sp>
      <p:sp>
        <p:nvSpPr>
          <p:cNvPr id="15" name="12 CuadroTexto"/>
          <p:cNvSpPr txBox="1"/>
          <p:nvPr/>
        </p:nvSpPr>
        <p:spPr>
          <a:xfrm>
            <a:off x="23553" y="5013176"/>
            <a:ext cx="109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AVANCES</a:t>
            </a:r>
            <a:endParaRPr lang="es-MX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553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</TotalTime>
  <Words>443</Words>
  <Application>Microsoft Macintosh PowerPoint</Application>
  <PresentationFormat>Presentación en pantalla (4:3)</PresentationFormat>
  <Paragraphs>42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COMISIÓN  DE VINCULACIÓN</vt:lpstr>
      <vt:lpstr>Presentación de PowerPoint</vt:lpstr>
      <vt:lpstr>Presentación de PowerPoint</vt:lpstr>
      <vt:lpstr>Presentación de PowerPoint</vt:lpstr>
    </vt:vector>
  </TitlesOfParts>
  <Company>Secretaria de Educacion Publica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 REGIONAL CENTRO SUR COMISIÓN DE VINCULACIÓN</dc:title>
  <dc:creator>Vianey Ocampo Martinez</dc:creator>
  <cp:lastModifiedBy>gabs</cp:lastModifiedBy>
  <cp:revision>57</cp:revision>
  <dcterms:created xsi:type="dcterms:W3CDTF">2014-02-18T19:50:30Z</dcterms:created>
  <dcterms:modified xsi:type="dcterms:W3CDTF">2014-08-15T05:34:32Z</dcterms:modified>
</cp:coreProperties>
</file>