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5"/>
  </p:notesMasterIdLst>
  <p:sldIdLst>
    <p:sldId id="284" r:id="rId2"/>
    <p:sldId id="286" r:id="rId3"/>
    <p:sldId id="375" r:id="rId4"/>
    <p:sldId id="429" r:id="rId5"/>
    <p:sldId id="369" r:id="rId6"/>
    <p:sldId id="434" r:id="rId7"/>
    <p:sldId id="435" r:id="rId8"/>
    <p:sldId id="436" r:id="rId9"/>
    <p:sldId id="404" r:id="rId10"/>
    <p:sldId id="439" r:id="rId11"/>
    <p:sldId id="424" r:id="rId12"/>
    <p:sldId id="425" r:id="rId13"/>
    <p:sldId id="422" r:id="rId14"/>
    <p:sldId id="433" r:id="rId15"/>
    <p:sldId id="412" r:id="rId16"/>
    <p:sldId id="438" r:id="rId17"/>
    <p:sldId id="423" r:id="rId18"/>
    <p:sldId id="427" r:id="rId19"/>
    <p:sldId id="413" r:id="rId20"/>
    <p:sldId id="437" r:id="rId21"/>
    <p:sldId id="320" r:id="rId22"/>
    <p:sldId id="321" r:id="rId23"/>
    <p:sldId id="431" r:id="rId24"/>
    <p:sldId id="357" r:id="rId25"/>
    <p:sldId id="420" r:id="rId26"/>
    <p:sldId id="362" r:id="rId27"/>
    <p:sldId id="421" r:id="rId28"/>
    <p:sldId id="361" r:id="rId29"/>
    <p:sldId id="363" r:id="rId30"/>
    <p:sldId id="364" r:id="rId31"/>
    <p:sldId id="365" r:id="rId32"/>
    <p:sldId id="430" r:id="rId33"/>
    <p:sldId id="304" r:id="rId3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1852B"/>
    <a:srgbClr val="EF7511"/>
    <a:srgbClr val="FFE7FC"/>
    <a:srgbClr val="F8BEF1"/>
    <a:srgbClr val="F5A98B"/>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4660"/>
  </p:normalViewPr>
  <p:slideViewPr>
    <p:cSldViewPr>
      <p:cViewPr varScale="1">
        <p:scale>
          <a:sx n="84" d="100"/>
          <a:sy n="84" d="100"/>
        </p:scale>
        <p:origin x="112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4.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5.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6.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7.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SEP\EDUARDO\2011-2012\Publicaci&#243;n%20ENDEMS\Bases%20de%20datos\Tablas%20deserci&#243;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renda\Documents\bernardo\PRESENTACION%20GUION_DATOS%20PARA%20GRAFIC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Barcenas\AppData\Local\Microsoft\Windows\Temporary%20Internet%20Files\Content.IE5\E17D7O6M\Est_descr...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renda\Documents\bernardo\PRESENTACION%20GUION_DATOS%20PARA%20GRAFIC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Brenda\AppData\Local\Temp\graficas-%20reinsercion.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chemeClr val="accent1"/>
              </a:solidFill>
              <a:round/>
            </a:ln>
            <a:effectLst/>
          </c:spPr>
          <c:marker>
            <c:symbol val="none"/>
          </c:marker>
          <c:cat>
            <c:numRef>
              <c:f>Hoja1!$D$4:$D$28</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Hoja1!$E$4:$E$28</c:f>
              <c:numCache>
                <c:formatCode>0.00_ ;[Red]\-0.00\ </c:formatCode>
                <c:ptCount val="25"/>
                <c:pt idx="0">
                  <c:v>18.768019347590126</c:v>
                </c:pt>
                <c:pt idx="1">
                  <c:v>18.524066634397439</c:v>
                </c:pt>
                <c:pt idx="2">
                  <c:v>17.689765642044343</c:v>
                </c:pt>
                <c:pt idx="3">
                  <c:v>19.260570001613097</c:v>
                </c:pt>
                <c:pt idx="4">
                  <c:v>19.305416694936628</c:v>
                </c:pt>
                <c:pt idx="5">
                  <c:v>18.547769363375867</c:v>
                </c:pt>
                <c:pt idx="6">
                  <c:v>19.835739164168366</c:v>
                </c:pt>
                <c:pt idx="7">
                  <c:v>19.197154497757285</c:v>
                </c:pt>
                <c:pt idx="8">
                  <c:v>18.516118500078772</c:v>
                </c:pt>
                <c:pt idx="9">
                  <c:v>18.732970922060833</c:v>
                </c:pt>
                <c:pt idx="10">
                  <c:v>17.531564394273868</c:v>
                </c:pt>
                <c:pt idx="11">
                  <c:v>16.881660644613405</c:v>
                </c:pt>
                <c:pt idx="12">
                  <c:v>17.413433549643244</c:v>
                </c:pt>
                <c:pt idx="13">
                  <c:v>17.632254467526586</c:v>
                </c:pt>
                <c:pt idx="14">
                  <c:v>17.15087470870289</c:v>
                </c:pt>
                <c:pt idx="15">
                  <c:v>16.462872333040156</c:v>
                </c:pt>
                <c:pt idx="16">
                  <c:v>16.328968942353651</c:v>
                </c:pt>
                <c:pt idx="17">
                  <c:v>16.310108348681297</c:v>
                </c:pt>
                <c:pt idx="18">
                  <c:v>15.873044190077934</c:v>
                </c:pt>
                <c:pt idx="19">
                  <c:v>14.934906549397253</c:v>
                </c:pt>
                <c:pt idx="20">
                  <c:v>14.928664357587584</c:v>
                </c:pt>
                <c:pt idx="21">
                  <c:v>15.023898205390495</c:v>
                </c:pt>
                <c:pt idx="22">
                  <c:v>14.1</c:v>
                </c:pt>
                <c:pt idx="23">
                  <c:v>13.4</c:v>
                </c:pt>
                <c:pt idx="24">
                  <c:v>12.6</c:v>
                </c:pt>
              </c:numCache>
            </c:numRef>
          </c:val>
          <c:smooth val="0"/>
        </c:ser>
        <c:dLbls>
          <c:showLegendKey val="0"/>
          <c:showVal val="0"/>
          <c:showCatName val="0"/>
          <c:showSerName val="0"/>
          <c:showPercent val="0"/>
          <c:showBubbleSize val="0"/>
        </c:dLbls>
        <c:smooth val="0"/>
        <c:axId val="258511952"/>
        <c:axId val="258514696"/>
      </c:lineChart>
      <c:catAx>
        <c:axId val="25851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s-MX"/>
          </a:p>
        </c:txPr>
        <c:crossAx val="258514696"/>
        <c:crosses val="autoZero"/>
        <c:auto val="1"/>
        <c:lblAlgn val="ctr"/>
        <c:lblOffset val="100"/>
        <c:noMultiLvlLbl val="0"/>
      </c:catAx>
      <c:valAx>
        <c:axId val="258514696"/>
        <c:scaling>
          <c:orientation val="minMax"/>
          <c:max val="20"/>
          <c:min val="10"/>
        </c:scaling>
        <c:delete val="0"/>
        <c:axPos val="l"/>
        <c:majorGridlines>
          <c:spPr>
            <a:ln w="9525" cap="flat" cmpd="sng" algn="ctr">
              <a:solidFill>
                <a:schemeClr val="accent1"/>
              </a:solidFill>
              <a:round/>
            </a:ln>
            <a:effectLst/>
          </c:spPr>
        </c:majorGridlines>
        <c:numFmt formatCode="0.00_ ;[Red]\-0.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s-MX"/>
          </a:p>
        </c:txPr>
        <c:crossAx val="258511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'Tablas (2)'!$H$2</c:f>
              <c:strCache>
                <c:ptCount val="1"/>
                <c:pt idx="0">
                  <c:v>Mucho</c:v>
                </c:pt>
              </c:strCache>
            </c:strRef>
          </c:tx>
          <c:spPr>
            <a:solidFill>
              <a:schemeClr val="accent1"/>
            </a:solidFill>
            <a:ln>
              <a:solidFill>
                <a:sysClr val="windowText" lastClr="000000"/>
              </a:solidFill>
            </a:ln>
            <a:effectLst/>
          </c:spPr>
          <c:invertIfNegative val="0"/>
          <c:dPt>
            <c:idx val="0"/>
            <c:invertIfNegative val="0"/>
            <c:bubble3D val="0"/>
            <c:spPr>
              <a:solidFill>
                <a:srgbClr val="A5C249">
                  <a:lumMod val="60000"/>
                  <a:lumOff val="40000"/>
                </a:srgbClr>
              </a:solidFill>
              <a:ln w="28575">
                <a:solidFill>
                  <a:sysClr val="windowText" lastClr="000000"/>
                </a:solidFill>
              </a:ln>
              <a:effectLst/>
            </c:spPr>
          </c:dPt>
          <c:dPt>
            <c:idx val="1"/>
            <c:invertIfNegative val="0"/>
            <c:bubble3D val="0"/>
            <c:spPr>
              <a:solidFill>
                <a:srgbClr val="A5C249">
                  <a:lumMod val="75000"/>
                </a:srgbClr>
              </a:solidFill>
              <a:ln w="28575">
                <a:solidFill>
                  <a:sysClr val="windowText" lastClr="000000"/>
                </a:solidFill>
              </a:ln>
              <a:effectLst/>
            </c:spPr>
          </c:dPt>
          <c:dLbls>
            <c:dLbl>
              <c:idx val="0"/>
              <c:spPr>
                <a:noFill/>
                <a:ln>
                  <a:noFill/>
                </a:ln>
                <a:effectLst/>
              </c:spPr>
              <c:txPr>
                <a:bodyPr rot="0" spcFirstLastPara="1" vertOverflow="ellipsis" vert="horz" wrap="square" anchor="ctr" anchorCtr="1"/>
                <a:lstStyle/>
                <a:p>
                  <a:pPr>
                    <a:defRPr sz="3200" b="1" i="0" u="none" strike="noStrike" kern="1200" baseline="0">
                      <a:solidFill>
                        <a:schemeClr val="tx1"/>
                      </a:solidFill>
                      <a:effectLst>
                        <a:outerShdw blurRad="38100" dist="38100" dir="2700000" algn="tl">
                          <a:srgbClr val="000000">
                            <a:alpha val="43137"/>
                          </a:srgbClr>
                        </a:outerShdw>
                      </a:effectLst>
                      <a:latin typeface="Georgia" panose="02040502050405020303" pitchFamily="18" charset="0"/>
                      <a:ea typeface="+mn-ea"/>
                      <a:cs typeface="+mn-cs"/>
                    </a:defRPr>
                  </a:pPr>
                  <a:endParaRPr lang="es-MX"/>
                </a:p>
              </c:txPr>
              <c:dLblPos val="ctr"/>
              <c:showLegendKey val="0"/>
              <c:showVal val="1"/>
              <c:showCatName val="0"/>
              <c:showSerName val="0"/>
              <c:showPercent val="0"/>
              <c:showBubbleSize val="0"/>
            </c:dLbl>
            <c:dLbl>
              <c:idx val="1"/>
              <c:spPr>
                <a:noFill/>
                <a:ln>
                  <a:noFill/>
                </a:ln>
                <a:effectLst/>
              </c:spPr>
              <c:txPr>
                <a:bodyPr rot="0" spcFirstLastPara="1" vertOverflow="ellipsis" vert="horz" wrap="square" anchor="ctr" anchorCtr="1"/>
                <a:lstStyle/>
                <a:p>
                  <a:pPr>
                    <a:defRPr sz="3200" b="1" i="0" u="none" strike="noStrike" kern="1200" baseline="0">
                      <a:solidFill>
                        <a:schemeClr val="bg1"/>
                      </a:solidFill>
                      <a:effectLst>
                        <a:outerShdw blurRad="38100" dist="38100" dir="2700000" algn="tl">
                          <a:srgbClr val="000000">
                            <a:alpha val="43137"/>
                          </a:srgbClr>
                        </a:outerShdw>
                      </a:effectLst>
                      <a:latin typeface="Georgia" panose="02040502050405020303" pitchFamily="18" charset="0"/>
                      <a:ea typeface="+mn-ea"/>
                      <a:cs typeface="+mn-cs"/>
                    </a:defRPr>
                  </a:pPr>
                  <a:endParaRPr lang="es-MX"/>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Georgia" panose="02040502050405020303" pitchFamily="18"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'Tablas (2)'!$G$3:$G$4</c:f>
              <c:numCache>
                <c:formatCode>General</c:formatCode>
                <c:ptCount val="2"/>
                <c:pt idx="0">
                  <c:v>2015</c:v>
                </c:pt>
                <c:pt idx="1">
                  <c:v>2016</c:v>
                </c:pt>
              </c:numCache>
            </c:numRef>
          </c:cat>
          <c:val>
            <c:numRef>
              <c:f>'Tablas (2)'!$H$3:$H$4</c:f>
              <c:numCache>
                <c:formatCode>0.0</c:formatCode>
                <c:ptCount val="2"/>
                <c:pt idx="0">
                  <c:v>95.31835205992509</c:v>
                </c:pt>
                <c:pt idx="1">
                  <c:v>93.071926870339183</c:v>
                </c:pt>
              </c:numCache>
            </c:numRef>
          </c:val>
        </c:ser>
        <c:dLbls>
          <c:showLegendKey val="0"/>
          <c:showVal val="1"/>
          <c:showCatName val="0"/>
          <c:showSerName val="0"/>
          <c:showPercent val="0"/>
          <c:showBubbleSize val="0"/>
        </c:dLbls>
        <c:gapWidth val="75"/>
        <c:axId val="370287184"/>
        <c:axId val="370287576"/>
      </c:barChart>
      <c:catAx>
        <c:axId val="370287184"/>
        <c:scaling>
          <c:orientation val="minMax"/>
        </c:scaling>
        <c:delete val="1"/>
        <c:axPos val="b"/>
        <c:numFmt formatCode="General" sourceLinked="1"/>
        <c:majorTickMark val="none"/>
        <c:minorTickMark val="none"/>
        <c:tickLblPos val="nextTo"/>
        <c:crossAx val="370287576"/>
        <c:crosses val="autoZero"/>
        <c:auto val="1"/>
        <c:lblAlgn val="ctr"/>
        <c:lblOffset val="100"/>
        <c:noMultiLvlLbl val="0"/>
      </c:catAx>
      <c:valAx>
        <c:axId val="370287576"/>
        <c:scaling>
          <c:orientation val="minMax"/>
          <c:max val="96"/>
        </c:scaling>
        <c:delete val="1"/>
        <c:axPos val="l"/>
        <c:numFmt formatCode="0.0" sourceLinked="1"/>
        <c:majorTickMark val="none"/>
        <c:minorTickMark val="none"/>
        <c:tickLblPos val="nextTo"/>
        <c:crossAx val="370287184"/>
        <c:crosses val="autoZero"/>
        <c:crossBetween val="between"/>
        <c:majorUnit val="20"/>
        <c:min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Georgia" panose="02040502050405020303" pitchFamily="18" charset="0"/>
              <a:ea typeface="+mn-ea"/>
              <a:cs typeface="+mn-cs"/>
            </a:defRPr>
          </a:pPr>
          <a:endParaRPr lang="es-MX"/>
        </a:p>
      </c:txPr>
    </c:legend>
    <c:plotVisOnly val="1"/>
    <c:dispBlanksAs val="gap"/>
    <c:showDLblsOverMax val="0"/>
  </c:chart>
  <c:spPr>
    <a:noFill/>
    <a:ln>
      <a:noFill/>
    </a:ln>
    <a:effectLst/>
  </c:spPr>
  <c:txPr>
    <a:bodyPr/>
    <a:lstStyle/>
    <a:p>
      <a:pPr>
        <a:defRPr>
          <a:latin typeface="Georgia" panose="02040502050405020303" pitchFamily="18" charset="0"/>
        </a:defRPr>
      </a:pPr>
      <a:endParaRPr lang="es-MX"/>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'Tablas (2)'!$A$80</c:f>
              <c:strCache>
                <c:ptCount val="1"/>
                <c:pt idx="0">
                  <c:v>2016</c:v>
                </c:pt>
              </c:strCache>
            </c:strRef>
          </c:tx>
          <c:spPr>
            <a:solidFill>
              <a:srgbClr val="A5C249">
                <a:lumMod val="60000"/>
                <a:lumOff val="40000"/>
              </a:srgb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eorgia" panose="02040502050405020303" pitchFamily="18"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(2)'!$B$78:$I$78</c:f>
              <c:strCache>
                <c:ptCount val="8"/>
                <c:pt idx="0">
                  <c:v>8. Nunca</c:v>
                </c:pt>
                <c:pt idx="1">
                  <c:v>7. Cada tres meses o más</c:v>
                </c:pt>
                <c:pt idx="2">
                  <c:v>6. Cada dos meses</c:v>
                </c:pt>
                <c:pt idx="3">
                  <c:v>5. Cada mes</c:v>
                </c:pt>
                <c:pt idx="4">
                  <c:v>4. Cada quince días</c:v>
                </c:pt>
                <c:pt idx="5">
                  <c:v>3. Cada semana</c:v>
                </c:pt>
                <c:pt idx="6">
                  <c:v>2. Al menos 2 veces por semana</c:v>
                </c:pt>
                <c:pt idx="7">
                  <c:v>1. Diariamente</c:v>
                </c:pt>
              </c:strCache>
            </c:strRef>
          </c:cat>
          <c:val>
            <c:numRef>
              <c:f>'Tablas (2)'!$B$80:$I$80</c:f>
              <c:numCache>
                <c:formatCode>0.0</c:formatCode>
                <c:ptCount val="8"/>
                <c:pt idx="0">
                  <c:v>1.2913324202700058</c:v>
                </c:pt>
                <c:pt idx="1">
                  <c:v>0.95871649383682256</c:v>
                </c:pt>
                <c:pt idx="2">
                  <c:v>6.7110154568577576</c:v>
                </c:pt>
                <c:pt idx="3">
                  <c:v>18.098219526511446</c:v>
                </c:pt>
                <c:pt idx="4">
                  <c:v>9.0588925846214039</c:v>
                </c:pt>
                <c:pt idx="5">
                  <c:v>30.639796517315592</c:v>
                </c:pt>
                <c:pt idx="6">
                  <c:v>14.713363333985521</c:v>
                </c:pt>
                <c:pt idx="7">
                  <c:v>18.509098023870084</c:v>
                </c:pt>
              </c:numCache>
            </c:numRef>
          </c:val>
        </c:ser>
        <c:dLbls>
          <c:showLegendKey val="0"/>
          <c:showVal val="0"/>
          <c:showCatName val="0"/>
          <c:showSerName val="0"/>
          <c:showPercent val="0"/>
          <c:showBubbleSize val="0"/>
        </c:dLbls>
        <c:gapWidth val="50"/>
        <c:axId val="370289144"/>
        <c:axId val="370286400"/>
      </c:barChart>
      <c:catAx>
        <c:axId val="370289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eorgia" panose="02040502050405020303" pitchFamily="18" charset="0"/>
                <a:ea typeface="+mn-ea"/>
                <a:cs typeface="+mn-cs"/>
              </a:defRPr>
            </a:pPr>
            <a:endParaRPr lang="es-MX"/>
          </a:p>
        </c:txPr>
        <c:crossAx val="370286400"/>
        <c:crosses val="autoZero"/>
        <c:auto val="1"/>
        <c:lblAlgn val="ctr"/>
        <c:lblOffset val="100"/>
        <c:noMultiLvlLbl val="0"/>
      </c:catAx>
      <c:valAx>
        <c:axId val="370286400"/>
        <c:scaling>
          <c:orientation val="minMax"/>
        </c:scaling>
        <c:delete val="1"/>
        <c:axPos val="b"/>
        <c:numFmt formatCode="0.0" sourceLinked="1"/>
        <c:majorTickMark val="none"/>
        <c:minorTickMark val="none"/>
        <c:tickLblPos val="nextTo"/>
        <c:crossAx val="37028914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Georgia" panose="02040502050405020303" pitchFamily="18" charset="0"/>
        </a:defRPr>
      </a:pPr>
      <a:endParaRPr lang="es-MX"/>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'Tablas (2)'!$B$72</c:f>
              <c:strCache>
                <c:ptCount val="1"/>
                <c:pt idx="0">
                  <c:v>Frecuentemente</c:v>
                </c:pt>
              </c:strCache>
            </c:strRef>
          </c:tx>
          <c:spPr>
            <a:solidFill>
              <a:schemeClr val="accent1"/>
            </a:solidFill>
            <a:ln>
              <a:noFill/>
            </a:ln>
            <a:effectLst/>
          </c:spPr>
          <c:invertIfNegative val="0"/>
          <c:dPt>
            <c:idx val="0"/>
            <c:invertIfNegative val="0"/>
            <c:bubble3D val="0"/>
            <c:spPr>
              <a:solidFill>
                <a:srgbClr val="A5C249">
                  <a:lumMod val="60000"/>
                  <a:lumOff val="40000"/>
                </a:srgbClr>
              </a:solidFill>
              <a:ln>
                <a:noFill/>
              </a:ln>
              <a:effectLst/>
            </c:spPr>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Georgia" panose="02040502050405020303" pitchFamily="18"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'Tablas (2)'!$A$73:$A$73</c:f>
              <c:numCache>
                <c:formatCode>General</c:formatCode>
                <c:ptCount val="1"/>
                <c:pt idx="0">
                  <c:v>2016</c:v>
                </c:pt>
              </c:numCache>
            </c:numRef>
          </c:cat>
          <c:val>
            <c:numRef>
              <c:f>'Tablas (2)'!$B$73:$B$73</c:f>
              <c:numCache>
                <c:formatCode>0.0</c:formatCode>
                <c:ptCount val="1"/>
                <c:pt idx="0">
                  <c:v>75.621209156720795</c:v>
                </c:pt>
              </c:numCache>
            </c:numRef>
          </c:val>
        </c:ser>
        <c:dLbls>
          <c:showLegendKey val="0"/>
          <c:showVal val="0"/>
          <c:showCatName val="0"/>
          <c:showSerName val="0"/>
          <c:showPercent val="0"/>
          <c:showBubbleSize val="0"/>
        </c:dLbls>
        <c:gapWidth val="50"/>
        <c:overlap val="-27"/>
        <c:axId val="370287968"/>
        <c:axId val="370286792"/>
      </c:barChart>
      <c:catAx>
        <c:axId val="3702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Georgia" panose="02040502050405020303" pitchFamily="18" charset="0"/>
                <a:ea typeface="+mn-ea"/>
                <a:cs typeface="+mn-cs"/>
              </a:defRPr>
            </a:pPr>
            <a:endParaRPr lang="es-MX"/>
          </a:p>
        </c:txPr>
        <c:crossAx val="370286792"/>
        <c:crosses val="autoZero"/>
        <c:auto val="1"/>
        <c:lblAlgn val="ctr"/>
        <c:lblOffset val="100"/>
        <c:noMultiLvlLbl val="0"/>
      </c:catAx>
      <c:valAx>
        <c:axId val="370286792"/>
        <c:scaling>
          <c:orientation val="minMax"/>
          <c:max val="100"/>
        </c:scaling>
        <c:delete val="1"/>
        <c:axPos val="l"/>
        <c:numFmt formatCode="0.0" sourceLinked="1"/>
        <c:majorTickMark val="none"/>
        <c:minorTickMark val="none"/>
        <c:tickLblPos val="nextTo"/>
        <c:crossAx val="37028796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Georgia" panose="02040502050405020303" pitchFamily="18" charset="0"/>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970880329148042"/>
          <c:y val="3.3546748606861403E-2"/>
          <c:w val="0.42776867418599701"/>
          <c:h val="0.83456722292955088"/>
        </c:manualLayout>
      </c:layout>
      <c:barChart>
        <c:barDir val="bar"/>
        <c:grouping val="clustered"/>
        <c:varyColors val="0"/>
        <c:ser>
          <c:idx val="1"/>
          <c:order val="0"/>
          <c:tx>
            <c:strRef>
              <c:f>'Tablas (2)'!$A$68</c:f>
              <c:strCache>
                <c:ptCount val="1"/>
                <c:pt idx="0">
                  <c:v>2016</c:v>
                </c:pt>
              </c:strCache>
            </c:strRef>
          </c:tx>
          <c:spPr>
            <a:solidFill>
              <a:srgbClr val="A5C249">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Georgia" panose="02040502050405020303" pitchFamily="18"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(2)'!$B$66:$E$66</c:f>
              <c:strCache>
                <c:ptCount val="4"/>
                <c:pt idx="0">
                  <c:v>Otras</c:v>
                </c:pt>
                <c:pt idx="1">
                  <c:v>Establecer el porcentaje de las personas inscritas en segundo semestre con respecto a quienes habían ingresado a primero el ciclo previo</c:v>
                </c:pt>
                <c:pt idx="2">
                  <c:v>Contabilizar cuántos de los estudiantes se inscribieron al segundo año (o cuarto semestre) en el presente ciclo escolar</c:v>
                </c:pt>
                <c:pt idx="3">
                  <c:v>Identificar el número de estudiantes de nuevo ingreso en el ciclo escolar anterior</c:v>
                </c:pt>
              </c:strCache>
            </c:strRef>
          </c:cat>
          <c:val>
            <c:numRef>
              <c:f>'Tablas (2)'!$B$68:$E$68</c:f>
              <c:numCache>
                <c:formatCode>0.0</c:formatCode>
                <c:ptCount val="4"/>
                <c:pt idx="0">
                  <c:v>25.004891410682838</c:v>
                </c:pt>
                <c:pt idx="1">
                  <c:v>69.829778908237145</c:v>
                </c:pt>
                <c:pt idx="2">
                  <c:v>74.192917237331244</c:v>
                </c:pt>
                <c:pt idx="3">
                  <c:v>76.110350225004893</c:v>
                </c:pt>
              </c:numCache>
            </c:numRef>
          </c:val>
        </c:ser>
        <c:dLbls>
          <c:showLegendKey val="0"/>
          <c:showVal val="0"/>
          <c:showCatName val="0"/>
          <c:showSerName val="0"/>
          <c:showPercent val="0"/>
          <c:showBubbleSize val="0"/>
        </c:dLbls>
        <c:gapWidth val="50"/>
        <c:axId val="372071264"/>
        <c:axId val="372074008"/>
      </c:barChart>
      <c:catAx>
        <c:axId val="372071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Georgia" panose="02040502050405020303" pitchFamily="18" charset="0"/>
                <a:ea typeface="+mn-ea"/>
                <a:cs typeface="+mn-cs"/>
              </a:defRPr>
            </a:pPr>
            <a:endParaRPr lang="es-MX"/>
          </a:p>
        </c:txPr>
        <c:crossAx val="372074008"/>
        <c:crosses val="autoZero"/>
        <c:auto val="1"/>
        <c:lblAlgn val="ctr"/>
        <c:lblOffset val="100"/>
        <c:noMultiLvlLbl val="0"/>
      </c:catAx>
      <c:valAx>
        <c:axId val="372074008"/>
        <c:scaling>
          <c:orientation val="minMax"/>
        </c:scaling>
        <c:delete val="1"/>
        <c:axPos val="b"/>
        <c:numFmt formatCode="0.0" sourceLinked="1"/>
        <c:majorTickMark val="none"/>
        <c:minorTickMark val="none"/>
        <c:tickLblPos val="nextTo"/>
        <c:crossAx val="372071264"/>
        <c:crosses val="autoZero"/>
        <c:crossBetween val="between"/>
      </c:valAx>
      <c:spPr>
        <a:noFill/>
        <a:ln>
          <a:noFill/>
        </a:ln>
        <a:effectLst/>
      </c:spPr>
    </c:plotArea>
    <c:legend>
      <c:legendPos val="b"/>
      <c:layout>
        <c:manualLayout>
          <c:xMode val="edge"/>
          <c:yMode val="edge"/>
          <c:x val="0.6296187132013904"/>
          <c:y val="0.90698833764214148"/>
          <c:w val="0.19872053155517722"/>
          <c:h val="7.166373142621948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eorgia" panose="02040502050405020303" pitchFamily="18" charset="0"/>
              <a:ea typeface="+mn-ea"/>
              <a:cs typeface="+mn-cs"/>
            </a:defRPr>
          </a:pPr>
          <a:endParaRPr lang="es-MX"/>
        </a:p>
      </c:txPr>
    </c:legend>
    <c:plotVisOnly val="1"/>
    <c:dispBlanksAs val="gap"/>
    <c:showDLblsOverMax val="0"/>
  </c:chart>
  <c:spPr>
    <a:noFill/>
    <a:ln>
      <a:noFill/>
    </a:ln>
    <a:effectLst/>
  </c:spPr>
  <c:txPr>
    <a:bodyPr/>
    <a:lstStyle/>
    <a:p>
      <a:pPr>
        <a:defRPr sz="1200">
          <a:solidFill>
            <a:schemeClr val="tx1"/>
          </a:solidFill>
          <a:latin typeface="Georgia" panose="02040502050405020303" pitchFamily="18" charset="0"/>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281265993085404"/>
          <c:y val="5.2151657168370336E-2"/>
          <c:w val="0.42767437910512474"/>
          <c:h val="0.79078823291370604"/>
        </c:manualLayout>
      </c:layout>
      <c:barChart>
        <c:barDir val="bar"/>
        <c:grouping val="clustered"/>
        <c:varyColors val="0"/>
        <c:ser>
          <c:idx val="1"/>
          <c:order val="0"/>
          <c:tx>
            <c:strRef>
              <c:f>'Tablas (2)'!$A$28</c:f>
              <c:strCache>
                <c:ptCount val="1"/>
                <c:pt idx="0">
                  <c:v>2016</c:v>
                </c:pt>
              </c:strCache>
            </c:strRef>
          </c:tx>
          <c:spPr>
            <a:solidFill>
              <a:srgbClr val="A5C249">
                <a:lumMod val="60000"/>
                <a:lumOff val="40000"/>
              </a:srgb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eorgia" panose="02040502050405020303" pitchFamily="18"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(2)'!$B$26:$D$26</c:f>
              <c:strCache>
                <c:ptCount val="3"/>
                <c:pt idx="0">
                  <c:v>A los alumnos que tienen bajas calificaciones</c:v>
                </c:pt>
                <c:pt idx="1">
                  <c:v>A los alumnos que los docentes identifican en sus clases como estudiantes con bajo nivel de aprendizaje</c:v>
                </c:pt>
                <c:pt idx="2">
                  <c:v>A todo el salón</c:v>
                </c:pt>
              </c:strCache>
            </c:strRef>
          </c:cat>
          <c:val>
            <c:numRef>
              <c:f>'Tablas (2)'!$B$28:$D$28</c:f>
              <c:numCache>
                <c:formatCode>0.0</c:formatCode>
                <c:ptCount val="3"/>
                <c:pt idx="0">
                  <c:v>21.890775585130797</c:v>
                </c:pt>
                <c:pt idx="1">
                  <c:v>41.624598439651216</c:v>
                </c:pt>
                <c:pt idx="2">
                  <c:v>36.484625975217988</c:v>
                </c:pt>
              </c:numCache>
            </c:numRef>
          </c:val>
        </c:ser>
        <c:dLbls>
          <c:showLegendKey val="0"/>
          <c:showVal val="0"/>
          <c:showCatName val="0"/>
          <c:showSerName val="0"/>
          <c:showPercent val="0"/>
          <c:showBubbleSize val="0"/>
        </c:dLbls>
        <c:gapWidth val="182"/>
        <c:axId val="372070872"/>
        <c:axId val="372074400"/>
      </c:barChart>
      <c:catAx>
        <c:axId val="372070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Georgia" panose="02040502050405020303" pitchFamily="18" charset="0"/>
                <a:ea typeface="+mn-ea"/>
                <a:cs typeface="+mn-cs"/>
              </a:defRPr>
            </a:pPr>
            <a:endParaRPr lang="es-MX"/>
          </a:p>
        </c:txPr>
        <c:crossAx val="372074400"/>
        <c:crosses val="autoZero"/>
        <c:auto val="1"/>
        <c:lblAlgn val="ctr"/>
        <c:lblOffset val="100"/>
        <c:noMultiLvlLbl val="0"/>
      </c:catAx>
      <c:valAx>
        <c:axId val="372074400"/>
        <c:scaling>
          <c:orientation val="minMax"/>
        </c:scaling>
        <c:delete val="1"/>
        <c:axPos val="b"/>
        <c:numFmt formatCode="0.0" sourceLinked="1"/>
        <c:majorTickMark val="none"/>
        <c:minorTickMark val="none"/>
        <c:tickLblPos val="nextTo"/>
        <c:crossAx val="372070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Georgia" panose="02040502050405020303" pitchFamily="18" charset="0"/>
              <a:ea typeface="+mn-ea"/>
              <a:cs typeface="+mn-cs"/>
            </a:defRPr>
          </a:pPr>
          <a:endParaRPr lang="es-MX"/>
        </a:p>
      </c:txPr>
    </c:legend>
    <c:plotVisOnly val="1"/>
    <c:dispBlanksAs val="gap"/>
    <c:showDLblsOverMax val="0"/>
  </c:chart>
  <c:spPr>
    <a:noFill/>
    <a:ln>
      <a:noFill/>
    </a:ln>
    <a:effectLst/>
  </c:spPr>
  <c:txPr>
    <a:bodyPr/>
    <a:lstStyle/>
    <a:p>
      <a:pPr>
        <a:defRPr>
          <a:latin typeface="Georgia" panose="02040502050405020303" pitchFamily="18" charset="0"/>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994224565356634"/>
          <c:y val="4.8245614035087717E-2"/>
          <c:w val="0.57102819499127078"/>
          <c:h val="0.80645772896808954"/>
        </c:manualLayout>
      </c:layout>
      <c:barChart>
        <c:barDir val="bar"/>
        <c:grouping val="clustered"/>
        <c:varyColors val="0"/>
        <c:ser>
          <c:idx val="1"/>
          <c:order val="0"/>
          <c:tx>
            <c:strRef>
              <c:f>'Tablas (2)'!$C$19</c:f>
              <c:strCache>
                <c:ptCount val="1"/>
                <c:pt idx="0">
                  <c:v>2016</c:v>
                </c:pt>
              </c:strCache>
            </c:strRef>
          </c:tx>
          <c:spPr>
            <a:solidFill>
              <a:srgbClr val="A5C249">
                <a:lumMod val="60000"/>
                <a:lumOff val="40000"/>
              </a:srgb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eorgia" panose="02040502050405020303" pitchFamily="18"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(2)'!$A$20:$A$27</c:f>
              <c:strCache>
                <c:ptCount val="8"/>
                <c:pt idx="0">
                  <c:v>Empatía</c:v>
                </c:pt>
                <c:pt idx="1">
                  <c:v>Manejo del enojo</c:v>
                </c:pt>
                <c:pt idx="2">
                  <c:v>Mentalidad de crecimiento</c:v>
                </c:pt>
                <c:pt idx="3">
                  <c:v>Manejo de conflictos</c:v>
                </c:pt>
                <c:pt idx="4">
                  <c:v>Perseverancia</c:v>
                </c:pt>
                <c:pt idx="5">
                  <c:v>Trabajo en equipo</c:v>
                </c:pt>
                <c:pt idx="6">
                  <c:v>Pensamiento crítico</c:v>
                </c:pt>
                <c:pt idx="7">
                  <c:v>Aprecio a la diversidad</c:v>
                </c:pt>
              </c:strCache>
            </c:strRef>
          </c:cat>
          <c:val>
            <c:numRef>
              <c:f>'Tablas (2)'!$C$20:$C$27</c:f>
              <c:numCache>
                <c:formatCode>0.0</c:formatCode>
                <c:ptCount val="8"/>
                <c:pt idx="0">
                  <c:v>69.281940911758952</c:v>
                </c:pt>
                <c:pt idx="1">
                  <c:v>45.979260418704754</c:v>
                </c:pt>
                <c:pt idx="2">
                  <c:v>42.203091371551551</c:v>
                </c:pt>
                <c:pt idx="3">
                  <c:v>64.410095871649389</c:v>
                </c:pt>
                <c:pt idx="4">
                  <c:v>55.194678145177065</c:v>
                </c:pt>
                <c:pt idx="5">
                  <c:v>75.895128154959892</c:v>
                </c:pt>
                <c:pt idx="6">
                  <c:v>50.909802387008419</c:v>
                </c:pt>
                <c:pt idx="7">
                  <c:v>40.559577382116998</c:v>
                </c:pt>
              </c:numCache>
            </c:numRef>
          </c:val>
        </c:ser>
        <c:dLbls>
          <c:showLegendKey val="0"/>
          <c:showVal val="0"/>
          <c:showCatName val="0"/>
          <c:showSerName val="0"/>
          <c:showPercent val="0"/>
          <c:showBubbleSize val="0"/>
        </c:dLbls>
        <c:gapWidth val="70"/>
        <c:axId val="372068128"/>
        <c:axId val="372070480"/>
      </c:barChart>
      <c:catAx>
        <c:axId val="372068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eorgia" panose="02040502050405020303" pitchFamily="18" charset="0"/>
                <a:ea typeface="+mn-ea"/>
                <a:cs typeface="+mn-cs"/>
              </a:defRPr>
            </a:pPr>
            <a:endParaRPr lang="es-MX"/>
          </a:p>
        </c:txPr>
        <c:crossAx val="372070480"/>
        <c:crosses val="autoZero"/>
        <c:auto val="1"/>
        <c:lblAlgn val="ctr"/>
        <c:lblOffset val="100"/>
        <c:noMultiLvlLbl val="0"/>
      </c:catAx>
      <c:valAx>
        <c:axId val="372070480"/>
        <c:scaling>
          <c:orientation val="minMax"/>
        </c:scaling>
        <c:delete val="1"/>
        <c:axPos val="b"/>
        <c:numFmt formatCode="0.0" sourceLinked="1"/>
        <c:majorTickMark val="none"/>
        <c:minorTickMark val="none"/>
        <c:tickLblPos val="nextTo"/>
        <c:crossAx val="37206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Georgia" panose="02040502050405020303" pitchFamily="18" charset="0"/>
              <a:ea typeface="+mn-ea"/>
              <a:cs typeface="+mn-cs"/>
            </a:defRPr>
          </a:pPr>
          <a:endParaRPr lang="es-MX"/>
        </a:p>
      </c:txPr>
    </c:legend>
    <c:plotVisOnly val="1"/>
    <c:dispBlanksAs val="gap"/>
    <c:showDLblsOverMax val="0"/>
  </c:chart>
  <c:spPr>
    <a:noFill/>
    <a:ln>
      <a:noFill/>
    </a:ln>
    <a:effectLst/>
  </c:spPr>
  <c:txPr>
    <a:bodyPr/>
    <a:lstStyle/>
    <a:p>
      <a:pPr>
        <a:defRPr>
          <a:latin typeface="Georgia" panose="02040502050405020303" pitchFamily="18" charset="0"/>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Georgia" panose="02040502050405020303" pitchFamily="18" charset="0"/>
                <a:ea typeface="+mn-ea"/>
                <a:cs typeface="+mn-cs"/>
              </a:defRPr>
            </a:pPr>
            <a:r>
              <a:rPr lang="es-MX" sz="1400" dirty="0">
                <a:solidFill>
                  <a:schemeClr val="tx1"/>
                </a:solidFill>
              </a:rPr>
              <a:t>Porcentaje de alumnos en nivel de logro </a:t>
            </a:r>
            <a:r>
              <a:rPr lang="es-MX" sz="1400" dirty="0" smtClean="0">
                <a:solidFill>
                  <a:schemeClr val="tx1"/>
                </a:solidFill>
              </a:rPr>
              <a:t>IV, según nivel de perseverancia y condición socioeconómica.  Matemáticas-</a:t>
            </a:r>
          </a:p>
          <a:p>
            <a:pPr>
              <a:defRPr sz="1862" b="0" i="0" u="none" strike="noStrike" kern="1200" spc="0" baseline="0">
                <a:solidFill>
                  <a:schemeClr val="tx1">
                    <a:lumMod val="65000"/>
                    <a:lumOff val="35000"/>
                  </a:schemeClr>
                </a:solidFill>
                <a:latin typeface="Georgia" panose="02040502050405020303" pitchFamily="18" charset="0"/>
                <a:ea typeface="+mn-ea"/>
                <a:cs typeface="+mn-cs"/>
              </a:defRPr>
            </a:pPr>
            <a:r>
              <a:rPr lang="es-MX" sz="1400" dirty="0" smtClean="0">
                <a:solidFill>
                  <a:schemeClr val="tx1"/>
                </a:solidFill>
              </a:rPr>
              <a:t>PLANEA-EMS 2015</a:t>
            </a:r>
            <a:endParaRPr lang="es-MX" sz="1400" dirty="0">
              <a:solidFill>
                <a:schemeClr val="tx1"/>
              </a:solidFill>
            </a:endParaRPr>
          </a:p>
        </c:rich>
      </c:tx>
      <c:layout>
        <c:manualLayout>
          <c:xMode val="edge"/>
          <c:yMode val="edge"/>
          <c:x val="0.15595634753436408"/>
          <c:y val="0.1314751756806565"/>
        </c:manualLayout>
      </c:layout>
      <c:overlay val="0"/>
      <c:spPr>
        <a:noFill/>
        <a:ln>
          <a:noFill/>
        </a:ln>
        <a:effectLst/>
      </c:spPr>
    </c:title>
    <c:autoTitleDeleted val="0"/>
    <c:plotArea>
      <c:layout>
        <c:manualLayout>
          <c:layoutTarget val="inner"/>
          <c:xMode val="edge"/>
          <c:yMode val="edge"/>
          <c:x val="4.8161405991499998E-2"/>
          <c:y val="0.30894375659688533"/>
          <c:w val="0.93474267956492396"/>
          <c:h val="0.55052297634414471"/>
        </c:manualLayout>
      </c:layout>
      <c:lineChart>
        <c:grouping val="standard"/>
        <c:varyColors val="0"/>
        <c:ser>
          <c:idx val="0"/>
          <c:order val="0"/>
          <c:tx>
            <c:strRef>
              <c:f>Hoja1!$B$1</c:f>
              <c:strCache>
                <c:ptCount val="1"/>
                <c:pt idx="0">
                  <c:v>CS1</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Georgia" panose="02040502050405020303" pitchFamily="18" charset="0"/>
                    <a:ea typeface="+mn-ea"/>
                    <a:cs typeface="+mn-cs"/>
                  </a:defRPr>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Bajo</c:v>
                </c:pt>
                <c:pt idx="1">
                  <c:v>Medio bajo</c:v>
                </c:pt>
                <c:pt idx="2">
                  <c:v>Medio</c:v>
                </c:pt>
                <c:pt idx="3">
                  <c:v>Alto</c:v>
                </c:pt>
              </c:strCache>
            </c:strRef>
          </c:cat>
          <c:val>
            <c:numRef>
              <c:f>Hoja1!$B$2:$B$5</c:f>
              <c:numCache>
                <c:formatCode>General</c:formatCode>
                <c:ptCount val="4"/>
                <c:pt idx="0">
                  <c:v>3.2</c:v>
                </c:pt>
                <c:pt idx="1">
                  <c:v>5.2</c:v>
                </c:pt>
                <c:pt idx="2">
                  <c:v>7.5</c:v>
                </c:pt>
                <c:pt idx="3">
                  <c:v>8.9</c:v>
                </c:pt>
              </c:numCache>
            </c:numRef>
          </c:val>
          <c:smooth val="0"/>
        </c:ser>
        <c:ser>
          <c:idx val="1"/>
          <c:order val="1"/>
          <c:tx>
            <c:strRef>
              <c:f>Hoja1!$C$1</c:f>
              <c:strCache>
                <c:ptCount val="1"/>
                <c:pt idx="0">
                  <c:v>CS2</c:v>
                </c:pt>
              </c:strCache>
            </c:strRef>
          </c:tx>
          <c:spPr>
            <a:ln w="28575" cap="rnd">
              <a:solidFill>
                <a:srgbClr val="7030A0"/>
              </a:solidFill>
              <a:round/>
            </a:ln>
            <a:effectLst/>
          </c:spPr>
          <c:marker>
            <c:symbol val="none"/>
          </c:marke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Georgia" panose="02040502050405020303" pitchFamily="18"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Bajo</c:v>
                </c:pt>
                <c:pt idx="1">
                  <c:v>Medio bajo</c:v>
                </c:pt>
                <c:pt idx="2">
                  <c:v>Medio</c:v>
                </c:pt>
                <c:pt idx="3">
                  <c:v>Alto</c:v>
                </c:pt>
              </c:strCache>
            </c:strRef>
          </c:cat>
          <c:val>
            <c:numRef>
              <c:f>Hoja1!$C$2:$C$5</c:f>
              <c:numCache>
                <c:formatCode>General</c:formatCode>
                <c:ptCount val="4"/>
                <c:pt idx="0">
                  <c:v>4.0999999999999996</c:v>
                </c:pt>
                <c:pt idx="1">
                  <c:v>6.8</c:v>
                </c:pt>
                <c:pt idx="2">
                  <c:v>10.199999999999999</c:v>
                </c:pt>
                <c:pt idx="3">
                  <c:v>12.2</c:v>
                </c:pt>
              </c:numCache>
            </c:numRef>
          </c:val>
          <c:smooth val="0"/>
        </c:ser>
        <c:ser>
          <c:idx val="2"/>
          <c:order val="2"/>
          <c:tx>
            <c:strRef>
              <c:f>Hoja1!$D$1</c:f>
              <c:strCache>
                <c:ptCount val="1"/>
                <c:pt idx="0">
                  <c:v>CS3</c:v>
                </c:pt>
              </c:strCache>
            </c:strRef>
          </c:tx>
          <c:spPr>
            <a:ln w="28575" cap="rnd">
              <a:solidFill>
                <a:schemeClr val="accent6">
                  <a:lumMod val="75000"/>
                </a:schemeClr>
              </a:solidFill>
              <a:round/>
            </a:ln>
            <a:effectLst/>
          </c:spPr>
          <c:marker>
            <c:symbol val="none"/>
          </c:marker>
          <c:dLbls>
            <c:dLbl>
              <c:idx val="2"/>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Georgia" panose="02040502050405020303" pitchFamily="18"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Bajo</c:v>
                </c:pt>
                <c:pt idx="1">
                  <c:v>Medio bajo</c:v>
                </c:pt>
                <c:pt idx="2">
                  <c:v>Medio</c:v>
                </c:pt>
                <c:pt idx="3">
                  <c:v>Alto</c:v>
                </c:pt>
              </c:strCache>
            </c:strRef>
          </c:cat>
          <c:val>
            <c:numRef>
              <c:f>Hoja1!$D$2:$D$5</c:f>
              <c:numCache>
                <c:formatCode>General</c:formatCode>
                <c:ptCount val="4"/>
                <c:pt idx="0">
                  <c:v>7.7</c:v>
                </c:pt>
                <c:pt idx="1">
                  <c:v>11.8</c:v>
                </c:pt>
                <c:pt idx="2">
                  <c:v>17.7</c:v>
                </c:pt>
                <c:pt idx="3">
                  <c:v>21.5</c:v>
                </c:pt>
              </c:numCache>
            </c:numRef>
          </c:val>
          <c:smooth val="0"/>
        </c:ser>
        <c:dLbls>
          <c:showLegendKey val="0"/>
          <c:showVal val="0"/>
          <c:showCatName val="0"/>
          <c:showSerName val="0"/>
          <c:showPercent val="0"/>
          <c:showBubbleSize val="0"/>
        </c:dLbls>
        <c:smooth val="0"/>
        <c:axId val="372075184"/>
        <c:axId val="372075576"/>
      </c:lineChart>
      <c:catAx>
        <c:axId val="37207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Georgia" panose="02040502050405020303" pitchFamily="18" charset="0"/>
                <a:ea typeface="+mn-ea"/>
                <a:cs typeface="+mn-cs"/>
              </a:defRPr>
            </a:pPr>
            <a:endParaRPr lang="es-MX"/>
          </a:p>
        </c:txPr>
        <c:crossAx val="372075576"/>
        <c:crosses val="autoZero"/>
        <c:auto val="1"/>
        <c:lblAlgn val="ctr"/>
        <c:lblOffset val="100"/>
        <c:noMultiLvlLbl val="0"/>
      </c:catAx>
      <c:valAx>
        <c:axId val="372075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Georgia" panose="02040502050405020303" pitchFamily="18" charset="0"/>
                <a:ea typeface="+mn-ea"/>
                <a:cs typeface="+mn-cs"/>
              </a:defRPr>
            </a:pPr>
            <a:endParaRPr lang="es-MX"/>
          </a:p>
        </c:txPr>
        <c:crossAx val="37207518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Georgia" panose="02040502050405020303" pitchFamily="18" charset="0"/>
              <a:ea typeface="+mn-ea"/>
              <a:cs typeface="+mn-cs"/>
            </a:defRPr>
          </a:pPr>
          <a:endParaRPr lang="es-MX"/>
        </a:p>
      </c:txPr>
    </c:legend>
    <c:plotVisOnly val="1"/>
    <c:dispBlanksAs val="gap"/>
    <c:showDLblsOverMax val="0"/>
  </c:chart>
  <c:spPr>
    <a:noFill/>
    <a:ln>
      <a:noFill/>
    </a:ln>
    <a:effectLst/>
  </c:spPr>
  <c:txPr>
    <a:bodyPr/>
    <a:lstStyle/>
    <a:p>
      <a:pPr>
        <a:defRPr>
          <a:latin typeface="Georgia" panose="02040502050405020303" pitchFamily="18" charset="0"/>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00" normalizeH="0" baseline="0">
                <a:solidFill>
                  <a:schemeClr val="tx1"/>
                </a:solidFill>
                <a:effectLst/>
                <a:latin typeface="Georgia" panose="02040502050405020303" pitchFamily="18" charset="0"/>
                <a:ea typeface="+mn-ea"/>
                <a:cs typeface="+mn-cs"/>
              </a:defRPr>
            </a:pPr>
            <a:r>
              <a:rPr lang="es-MX" sz="1200" dirty="0" smtClean="0">
                <a:solidFill>
                  <a:schemeClr val="tx1"/>
                </a:solidFill>
                <a:effectLst/>
              </a:rPr>
              <a:t>En los dos últimos ciclos escolares, la </a:t>
            </a:r>
            <a:r>
              <a:rPr lang="es-MX" sz="1200" dirty="0">
                <a:solidFill>
                  <a:schemeClr val="tx1"/>
                </a:solidFill>
                <a:effectLst/>
              </a:rPr>
              <a:t>tasa de </a:t>
            </a:r>
            <a:r>
              <a:rPr lang="es-MX" sz="1200" dirty="0" smtClean="0">
                <a:solidFill>
                  <a:schemeClr val="tx1"/>
                </a:solidFill>
                <a:effectLst/>
              </a:rPr>
              <a:t>abandono aumento en 47%</a:t>
            </a:r>
            <a:r>
              <a:rPr lang="es-MX" sz="1200" baseline="0" dirty="0" smtClean="0">
                <a:solidFill>
                  <a:schemeClr val="tx1"/>
                </a:solidFill>
                <a:effectLst/>
              </a:rPr>
              <a:t> de los planteles prioritarios</a:t>
            </a:r>
            <a:endParaRPr lang="es-MX" sz="1200" dirty="0">
              <a:solidFill>
                <a:schemeClr val="tx1"/>
              </a:solidFill>
              <a:effectLst/>
            </a:endParaRPr>
          </a:p>
        </c:rich>
      </c:tx>
      <c:overlay val="0"/>
      <c:spPr>
        <a:noFill/>
        <a:ln>
          <a:noFill/>
        </a:ln>
        <a:effectLst/>
      </c:spPr>
    </c:title>
    <c:autoTitleDeleted val="0"/>
    <c:plotArea>
      <c:layout/>
      <c:pieChart>
        <c:varyColors val="1"/>
        <c:ser>
          <c:idx val="0"/>
          <c:order val="0"/>
          <c:spPr>
            <a:solidFill>
              <a:schemeClr val="lt1"/>
            </a:solidFill>
            <a:ln w="19050">
              <a:solidFill>
                <a:schemeClr val="tx1"/>
              </a:solidFill>
            </a:ln>
            <a:effectLst/>
          </c:spPr>
          <c:dPt>
            <c:idx val="0"/>
            <c:bubble3D val="0"/>
            <c:spPr>
              <a:solidFill>
                <a:srgbClr val="FF0000">
                  <a:alpha val="50196"/>
                </a:srgbClr>
              </a:solidFill>
              <a:ln w="19050">
                <a:solidFill>
                  <a:schemeClr val="tx1"/>
                </a:solidFill>
              </a:ln>
              <a:effectLst/>
            </c:spPr>
          </c:dPt>
          <c:dPt>
            <c:idx val="1"/>
            <c:bubble3D val="0"/>
            <c:spPr>
              <a:solidFill>
                <a:schemeClr val="accent5">
                  <a:lumMod val="75000"/>
                  <a:alpha val="40000"/>
                </a:schemeClr>
              </a:solidFill>
              <a:ln w="19050">
                <a:solidFill>
                  <a:schemeClr val="tx1"/>
                </a:solidFill>
              </a:ln>
              <a:effectLst/>
            </c:spPr>
          </c:dPt>
          <c:dLbls>
            <c:spPr>
              <a:noFill/>
              <a:ln>
                <a:noFill/>
              </a:ln>
              <a:effectLst/>
            </c:spPr>
            <c:txPr>
              <a:bodyPr rot="0" spcFirstLastPara="1" vertOverflow="ellipsis" vert="horz" wrap="square" anchor="ctr" anchorCtr="1"/>
              <a:lstStyle/>
              <a:p>
                <a:pPr>
                  <a:defRPr sz="1600" b="1" i="0" u="none" strike="noStrike" kern="1200" baseline="0">
                    <a:solidFill>
                      <a:schemeClr val="tx1"/>
                    </a:solidFill>
                    <a:effectLst/>
                    <a:latin typeface="Georgia" panose="02040502050405020303" pitchFamily="18" charset="0"/>
                    <a:ea typeface="+mn-ea"/>
                    <a:cs typeface="+mn-cs"/>
                  </a:defRPr>
                </a:pPr>
                <a:endParaRPr lang="es-MX"/>
              </a:p>
            </c:txPr>
            <c:dLblPos val="inEnd"/>
            <c:showLegendKey val="0"/>
            <c:showVal val="0"/>
            <c:showCatName val="1"/>
            <c:showSerName val="0"/>
            <c:showPercent val="1"/>
            <c:showBubbleSize val="0"/>
            <c:showLeaderLines val="1"/>
            <c:leaderLines>
              <c:spPr>
                <a:ln w="9525">
                  <a:solidFill>
                    <a:schemeClr val="accent2">
                      <a:lumMod val="60000"/>
                      <a:lumOff val="40000"/>
                    </a:schemeClr>
                  </a:solidFill>
                </a:ln>
                <a:effectLst/>
              </c:spPr>
            </c:leaderLines>
            <c:extLst>
              <c:ext xmlns:c15="http://schemas.microsoft.com/office/drawing/2012/chart" uri="{CE6537A1-D6FC-4f65-9D91-7224C49458BB}"/>
            </c:extLst>
          </c:dLbls>
          <c:cat>
            <c:strRef>
              <c:f>Hoja2!$C$12:$C$13</c:f>
              <c:strCache>
                <c:ptCount val="2"/>
                <c:pt idx="0">
                  <c:v>aumentó</c:v>
                </c:pt>
                <c:pt idx="1">
                  <c:v>disminuyó</c:v>
                </c:pt>
              </c:strCache>
            </c:strRef>
          </c:cat>
          <c:val>
            <c:numRef>
              <c:f>Hoja2!$D$12:$D$13</c:f>
              <c:numCache>
                <c:formatCode>General</c:formatCode>
                <c:ptCount val="2"/>
                <c:pt idx="0">
                  <c:v>611</c:v>
                </c:pt>
                <c:pt idx="1">
                  <c:v>695</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rgbClr val="F1852B">
            <a:tint val="66000"/>
            <a:satMod val="160000"/>
          </a:srgbClr>
        </a:gs>
        <a:gs pos="50000">
          <a:srgbClr val="F1852B">
            <a:tint val="44500"/>
            <a:satMod val="160000"/>
          </a:srgbClr>
        </a:gs>
        <a:gs pos="100000">
          <a:srgbClr val="F1852B">
            <a:tint val="23500"/>
            <a:satMod val="160000"/>
          </a:srgbClr>
        </a:gs>
      </a:gsLst>
      <a:lin ang="18900000" scaled="1"/>
      <a:tileRect/>
    </a:gradFill>
    <a:ln w="9525" cap="flat" cmpd="sng" algn="ctr">
      <a:solidFill>
        <a:schemeClr val="accent2"/>
      </a:solidFill>
      <a:round/>
    </a:ln>
    <a:effectLst/>
  </c:spPr>
  <c:txPr>
    <a:bodyPr/>
    <a:lstStyle/>
    <a:p>
      <a:pPr>
        <a:defRPr sz="1600">
          <a:latin typeface="Georgia" panose="02040502050405020303" pitchFamily="18" charset="0"/>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68698234691768E-2"/>
          <c:y val="0.14559734346305753"/>
          <c:w val="0.89749881116657382"/>
          <c:h val="0.59245785011697816"/>
        </c:manualLayout>
      </c:layout>
      <c:barChart>
        <c:barDir val="col"/>
        <c:grouping val="clustered"/>
        <c:varyColors val="0"/>
        <c:ser>
          <c:idx val="1"/>
          <c:order val="1"/>
          <c:tx>
            <c:strRef>
              <c:f>Hoja1!$C$1</c:f>
              <c:strCache>
                <c:ptCount val="1"/>
                <c:pt idx="0">
                  <c:v>2014-2015</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solidFill>
                    <a:latin typeface="Georgia" panose="02040502050405020303" pitchFamily="18"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Hoja1!$A$2:$A$33</c:f>
              <c:strCache>
                <c:ptCount val="32"/>
                <c:pt idx="0">
                  <c:v>Durango</c:v>
                </c:pt>
                <c:pt idx="1">
                  <c:v>Coahuila </c:v>
                </c:pt>
                <c:pt idx="2">
                  <c:v>Zacatecas</c:v>
                </c:pt>
                <c:pt idx="3">
                  <c:v>Michoacán </c:v>
                </c:pt>
                <c:pt idx="4">
                  <c:v>Chihuahua</c:v>
                </c:pt>
                <c:pt idx="5">
                  <c:v>Guanajuato</c:v>
                </c:pt>
                <c:pt idx="6">
                  <c:v>México</c:v>
                </c:pt>
                <c:pt idx="7">
                  <c:v>Yucatán</c:v>
                </c:pt>
                <c:pt idx="8">
                  <c:v>Nayarit</c:v>
                </c:pt>
                <c:pt idx="9">
                  <c:v>Campeche</c:v>
                </c:pt>
                <c:pt idx="10">
                  <c:v>Hidalgo</c:v>
                </c:pt>
                <c:pt idx="11">
                  <c:v>Tlaxcala</c:v>
                </c:pt>
                <c:pt idx="12">
                  <c:v>Baja California</c:v>
                </c:pt>
                <c:pt idx="13">
                  <c:v>Sonora</c:v>
                </c:pt>
                <c:pt idx="14">
                  <c:v>Oaxaca</c:v>
                </c:pt>
                <c:pt idx="15">
                  <c:v>San Luis Potosí</c:v>
                </c:pt>
                <c:pt idx="16">
                  <c:v>Tabasco</c:v>
                </c:pt>
                <c:pt idx="17">
                  <c:v>Baja California Sur</c:v>
                </c:pt>
                <c:pt idx="18">
                  <c:v>Querétaro</c:v>
                </c:pt>
                <c:pt idx="19">
                  <c:v>Ciudad de México</c:v>
                </c:pt>
                <c:pt idx="20">
                  <c:v>Aguascalientes</c:v>
                </c:pt>
                <c:pt idx="21">
                  <c:v>Colima</c:v>
                </c:pt>
                <c:pt idx="22">
                  <c:v>Nuevo León</c:v>
                </c:pt>
                <c:pt idx="23">
                  <c:v>Quintana Roo</c:v>
                </c:pt>
                <c:pt idx="24">
                  <c:v>Morelos</c:v>
                </c:pt>
                <c:pt idx="25">
                  <c:v>Chiapas</c:v>
                </c:pt>
                <c:pt idx="26">
                  <c:v>Veracruz</c:v>
                </c:pt>
                <c:pt idx="27">
                  <c:v>Guerrero</c:v>
                </c:pt>
                <c:pt idx="28">
                  <c:v>Sinaloa</c:v>
                </c:pt>
                <c:pt idx="29">
                  <c:v>Puebla</c:v>
                </c:pt>
                <c:pt idx="30">
                  <c:v>Tamaulipas</c:v>
                </c:pt>
                <c:pt idx="31">
                  <c:v>Jalisco</c:v>
                </c:pt>
              </c:strCache>
            </c:strRef>
          </c:cat>
          <c:val>
            <c:numRef>
              <c:f>Hoja1!$C$2:$C$33</c:f>
              <c:numCache>
                <c:formatCode>_-* #,##0.0_-;\-* #,##0.0_-;_-* "-"??_-;_-@_-</c:formatCode>
                <c:ptCount val="32"/>
                <c:pt idx="0">
                  <c:v>16.3</c:v>
                </c:pt>
                <c:pt idx="1">
                  <c:v>16</c:v>
                </c:pt>
                <c:pt idx="2">
                  <c:v>15.9</c:v>
                </c:pt>
                <c:pt idx="3">
                  <c:v>15.9</c:v>
                </c:pt>
                <c:pt idx="4">
                  <c:v>15.8</c:v>
                </c:pt>
                <c:pt idx="5">
                  <c:v>15.5</c:v>
                </c:pt>
                <c:pt idx="6">
                  <c:v>15.2</c:v>
                </c:pt>
                <c:pt idx="7">
                  <c:v>15</c:v>
                </c:pt>
                <c:pt idx="8">
                  <c:v>15</c:v>
                </c:pt>
                <c:pt idx="9">
                  <c:v>14.7</c:v>
                </c:pt>
                <c:pt idx="10">
                  <c:v>14.3</c:v>
                </c:pt>
                <c:pt idx="11">
                  <c:v>13.9</c:v>
                </c:pt>
                <c:pt idx="12">
                  <c:v>13.9</c:v>
                </c:pt>
                <c:pt idx="13">
                  <c:v>13.8</c:v>
                </c:pt>
                <c:pt idx="14">
                  <c:v>13.7</c:v>
                </c:pt>
                <c:pt idx="15">
                  <c:v>13.7</c:v>
                </c:pt>
                <c:pt idx="16">
                  <c:v>13.2</c:v>
                </c:pt>
                <c:pt idx="17">
                  <c:v>13.2</c:v>
                </c:pt>
                <c:pt idx="18">
                  <c:v>13.1</c:v>
                </c:pt>
                <c:pt idx="19">
                  <c:v>13</c:v>
                </c:pt>
                <c:pt idx="20">
                  <c:v>13</c:v>
                </c:pt>
                <c:pt idx="21">
                  <c:v>13</c:v>
                </c:pt>
                <c:pt idx="22">
                  <c:v>12.5</c:v>
                </c:pt>
                <c:pt idx="23">
                  <c:v>12.3</c:v>
                </c:pt>
                <c:pt idx="24">
                  <c:v>11.6</c:v>
                </c:pt>
                <c:pt idx="25">
                  <c:v>11.5</c:v>
                </c:pt>
                <c:pt idx="26">
                  <c:v>10.5</c:v>
                </c:pt>
                <c:pt idx="27">
                  <c:v>10.4</c:v>
                </c:pt>
                <c:pt idx="28">
                  <c:v>10.4</c:v>
                </c:pt>
                <c:pt idx="29">
                  <c:v>9.8000000000000007</c:v>
                </c:pt>
                <c:pt idx="30">
                  <c:v>8</c:v>
                </c:pt>
                <c:pt idx="31">
                  <c:v>3.5</c:v>
                </c:pt>
              </c:numCache>
            </c:numRef>
          </c:val>
        </c:ser>
        <c:dLbls>
          <c:showLegendKey val="0"/>
          <c:showVal val="0"/>
          <c:showCatName val="0"/>
          <c:showSerName val="0"/>
          <c:showPercent val="0"/>
          <c:showBubbleSize val="0"/>
        </c:dLbls>
        <c:gapWidth val="50"/>
        <c:axId val="258516264"/>
        <c:axId val="258517832"/>
      </c:barChart>
      <c:lineChart>
        <c:grouping val="standard"/>
        <c:varyColors val="0"/>
        <c:ser>
          <c:idx val="0"/>
          <c:order val="0"/>
          <c:tx>
            <c:strRef>
              <c:f>Hoja1!$B$1</c:f>
              <c:strCache>
                <c:ptCount val="1"/>
                <c:pt idx="0">
                  <c:v>2011-2012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4860000" spcFirstLastPara="1" vertOverflow="ellipsis" wrap="square" lIns="38100" tIns="19050" rIns="38100" bIns="19050" anchor="t" anchorCtr="0">
                <a:spAutoFit/>
              </a:bodyPr>
              <a:lstStyle/>
              <a:p>
                <a:pPr>
                  <a:defRPr sz="1400" b="0" i="0" u="none" strike="noStrike" kern="1200" baseline="0">
                    <a:solidFill>
                      <a:schemeClr val="tx1"/>
                    </a:solidFill>
                    <a:latin typeface="Georgia" panose="02040502050405020303" pitchFamily="18"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Hoja1!$A$2:$A$33</c:f>
              <c:strCache>
                <c:ptCount val="32"/>
                <c:pt idx="0">
                  <c:v>Durango</c:v>
                </c:pt>
                <c:pt idx="1">
                  <c:v>Coahuila </c:v>
                </c:pt>
                <c:pt idx="2">
                  <c:v>Zacatecas</c:v>
                </c:pt>
                <c:pt idx="3">
                  <c:v>Michoacán </c:v>
                </c:pt>
                <c:pt idx="4">
                  <c:v>Chihuahua</c:v>
                </c:pt>
                <c:pt idx="5">
                  <c:v>Guanajuato</c:v>
                </c:pt>
                <c:pt idx="6">
                  <c:v>México</c:v>
                </c:pt>
                <c:pt idx="7">
                  <c:v>Yucatán</c:v>
                </c:pt>
                <c:pt idx="8">
                  <c:v>Nayarit</c:v>
                </c:pt>
                <c:pt idx="9">
                  <c:v>Campeche</c:v>
                </c:pt>
                <c:pt idx="10">
                  <c:v>Hidalgo</c:v>
                </c:pt>
                <c:pt idx="11">
                  <c:v>Tlaxcala</c:v>
                </c:pt>
                <c:pt idx="12">
                  <c:v>Baja California</c:v>
                </c:pt>
                <c:pt idx="13">
                  <c:v>Sonora</c:v>
                </c:pt>
                <c:pt idx="14">
                  <c:v>Oaxaca</c:v>
                </c:pt>
                <c:pt idx="15">
                  <c:v>San Luis Potosí</c:v>
                </c:pt>
                <c:pt idx="16">
                  <c:v>Tabasco</c:v>
                </c:pt>
                <c:pt idx="17">
                  <c:v>Baja California Sur</c:v>
                </c:pt>
                <c:pt idx="18">
                  <c:v>Querétaro</c:v>
                </c:pt>
                <c:pt idx="19">
                  <c:v>Ciudad de México</c:v>
                </c:pt>
                <c:pt idx="20">
                  <c:v>Aguascalientes</c:v>
                </c:pt>
                <c:pt idx="21">
                  <c:v>Colima</c:v>
                </c:pt>
                <c:pt idx="22">
                  <c:v>Nuevo León</c:v>
                </c:pt>
                <c:pt idx="23">
                  <c:v>Quintana Roo</c:v>
                </c:pt>
                <c:pt idx="24">
                  <c:v>Morelos</c:v>
                </c:pt>
                <c:pt idx="25">
                  <c:v>Chiapas</c:v>
                </c:pt>
                <c:pt idx="26">
                  <c:v>Veracruz</c:v>
                </c:pt>
                <c:pt idx="27">
                  <c:v>Guerrero</c:v>
                </c:pt>
                <c:pt idx="28">
                  <c:v>Sinaloa</c:v>
                </c:pt>
                <c:pt idx="29">
                  <c:v>Puebla</c:v>
                </c:pt>
                <c:pt idx="30">
                  <c:v>Tamaulipas</c:v>
                </c:pt>
                <c:pt idx="31">
                  <c:v>Jalisco</c:v>
                </c:pt>
              </c:strCache>
            </c:strRef>
          </c:cat>
          <c:val>
            <c:numRef>
              <c:f>Hoja1!$B$2:$B$33</c:f>
              <c:numCache>
                <c:formatCode>_-* #,##0.0_-;\-* #,##0.0_-;_-* "-"??_-;_-@_-</c:formatCode>
                <c:ptCount val="32"/>
                <c:pt idx="0">
                  <c:v>16.8</c:v>
                </c:pt>
                <c:pt idx="1">
                  <c:v>17.8</c:v>
                </c:pt>
                <c:pt idx="2">
                  <c:v>13.7</c:v>
                </c:pt>
                <c:pt idx="3">
                  <c:v>12.3</c:v>
                </c:pt>
                <c:pt idx="4">
                  <c:v>19.5</c:v>
                </c:pt>
                <c:pt idx="5">
                  <c:v>17.100000000000001</c:v>
                </c:pt>
                <c:pt idx="6">
                  <c:v>16.3</c:v>
                </c:pt>
                <c:pt idx="7">
                  <c:v>17.7</c:v>
                </c:pt>
                <c:pt idx="8">
                  <c:v>9.6999999999999993</c:v>
                </c:pt>
                <c:pt idx="9">
                  <c:v>15.2</c:v>
                </c:pt>
                <c:pt idx="10">
                  <c:v>14.3</c:v>
                </c:pt>
                <c:pt idx="11">
                  <c:v>14.5</c:v>
                </c:pt>
                <c:pt idx="12">
                  <c:v>14</c:v>
                </c:pt>
                <c:pt idx="13">
                  <c:v>12.5</c:v>
                </c:pt>
                <c:pt idx="14">
                  <c:v>13.7</c:v>
                </c:pt>
                <c:pt idx="15">
                  <c:v>13.5</c:v>
                </c:pt>
                <c:pt idx="16">
                  <c:v>12</c:v>
                </c:pt>
                <c:pt idx="17">
                  <c:v>11.1</c:v>
                </c:pt>
                <c:pt idx="18">
                  <c:v>13.8</c:v>
                </c:pt>
                <c:pt idx="19">
                  <c:v>20.5</c:v>
                </c:pt>
                <c:pt idx="20">
                  <c:v>15</c:v>
                </c:pt>
                <c:pt idx="21">
                  <c:v>14.8</c:v>
                </c:pt>
                <c:pt idx="22">
                  <c:v>19.100000000000001</c:v>
                </c:pt>
                <c:pt idx="23">
                  <c:v>13.5</c:v>
                </c:pt>
                <c:pt idx="24">
                  <c:v>18.600000000000001</c:v>
                </c:pt>
                <c:pt idx="25">
                  <c:v>13</c:v>
                </c:pt>
                <c:pt idx="26">
                  <c:v>11.8</c:v>
                </c:pt>
                <c:pt idx="27">
                  <c:v>14</c:v>
                </c:pt>
                <c:pt idx="28">
                  <c:v>13.2</c:v>
                </c:pt>
                <c:pt idx="29">
                  <c:v>11.1</c:v>
                </c:pt>
                <c:pt idx="30">
                  <c:v>12.9</c:v>
                </c:pt>
                <c:pt idx="31">
                  <c:v>13.2</c:v>
                </c:pt>
              </c:numCache>
            </c:numRef>
          </c:val>
          <c:smooth val="1"/>
        </c:ser>
        <c:dLbls>
          <c:showLegendKey val="0"/>
          <c:showVal val="0"/>
          <c:showCatName val="0"/>
          <c:showSerName val="0"/>
          <c:showPercent val="0"/>
          <c:showBubbleSize val="0"/>
        </c:dLbls>
        <c:marker val="1"/>
        <c:smooth val="0"/>
        <c:axId val="258516264"/>
        <c:axId val="258517832"/>
      </c:lineChart>
      <c:catAx>
        <c:axId val="2585162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Georgia" panose="02040502050405020303" pitchFamily="18" charset="0"/>
                <a:ea typeface="+mn-ea"/>
                <a:cs typeface="+mn-cs"/>
              </a:defRPr>
            </a:pPr>
            <a:endParaRPr lang="es-MX"/>
          </a:p>
        </c:txPr>
        <c:crossAx val="258517832"/>
        <c:crosses val="autoZero"/>
        <c:auto val="1"/>
        <c:lblAlgn val="ctr"/>
        <c:lblOffset val="100"/>
        <c:noMultiLvlLbl val="0"/>
      </c:catAx>
      <c:valAx>
        <c:axId val="258517832"/>
        <c:scaling>
          <c:orientation val="minMax"/>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eorgia" panose="02040502050405020303" pitchFamily="18" charset="0"/>
                <a:ea typeface="+mn-ea"/>
                <a:cs typeface="+mn-cs"/>
              </a:defRPr>
            </a:pPr>
            <a:endParaRPr lang="es-MX"/>
          </a:p>
        </c:txPr>
        <c:crossAx val="258516264"/>
        <c:crossesAt val="1"/>
        <c:crossBetween val="between"/>
      </c:valAx>
      <c:spPr>
        <a:noFill/>
        <a:ln>
          <a:noFill/>
        </a:ln>
        <a:effectLst/>
      </c:spPr>
    </c:plotArea>
    <c:legend>
      <c:legendPos val="b"/>
      <c:layout>
        <c:manualLayout>
          <c:xMode val="edge"/>
          <c:yMode val="edge"/>
          <c:x val="0.35991656285646767"/>
          <c:y val="1.4788659404794848E-2"/>
          <c:w val="0.28252330259384489"/>
          <c:h val="4.983663304067822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Georgia" panose="02040502050405020303" pitchFamily="18" charset="0"/>
              <a:ea typeface="+mn-ea"/>
              <a:cs typeface="+mn-cs"/>
            </a:defRPr>
          </a:pPr>
          <a:endParaRPr lang="es-MX"/>
        </a:p>
      </c:txPr>
    </c:legend>
    <c:plotVisOnly val="1"/>
    <c:dispBlanksAs val="gap"/>
    <c:showDLblsOverMax val="0"/>
  </c:chart>
  <c:spPr>
    <a:noFill/>
    <a:ln>
      <a:noFill/>
    </a:ln>
    <a:effectLst/>
  </c:spPr>
  <c:txPr>
    <a:bodyPr/>
    <a:lstStyle/>
    <a:p>
      <a:pPr>
        <a:defRPr sz="1400">
          <a:latin typeface="Georgia" panose="02040502050405020303" pitchFamily="18" charset="0"/>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600">
                <a:latin typeface="Georgia" pitchFamily="18" charset="0"/>
              </a:defRPr>
            </a:pPr>
            <a:r>
              <a:rPr lang="es-MX" sz="1600" dirty="0" smtClean="0">
                <a:latin typeface="Georgia" pitchFamily="18" charset="0"/>
              </a:rPr>
              <a:t>Proporción de alumnos que abandonan por grado</a:t>
            </a:r>
            <a:endParaRPr lang="es-MX" sz="1600" dirty="0">
              <a:latin typeface="Georgia" pitchFamily="18" charset="0"/>
            </a:endParaRPr>
          </a:p>
        </c:rich>
      </c:tx>
      <c:overlay val="1"/>
    </c:title>
    <c:autoTitleDeleted val="0"/>
    <c:view3D>
      <c:rotX val="20"/>
      <c:rotY val="10"/>
      <c:rAngAx val="0"/>
    </c:view3D>
    <c:floor>
      <c:thickness val="0"/>
    </c:floor>
    <c:sideWall>
      <c:thickness val="0"/>
    </c:sideWall>
    <c:backWall>
      <c:thickness val="0"/>
    </c:backWall>
    <c:plotArea>
      <c:layout>
        <c:manualLayout>
          <c:layoutTarget val="inner"/>
          <c:xMode val="edge"/>
          <c:yMode val="edge"/>
          <c:x val="0.27056368908027384"/>
          <c:y val="0.32804323938890745"/>
          <c:w val="0.65652637128369395"/>
          <c:h val="0.52731302213033149"/>
        </c:manualLayout>
      </c:layout>
      <c:pie3DChart>
        <c:varyColors val="1"/>
        <c:ser>
          <c:idx val="0"/>
          <c:order val="0"/>
          <c:explosion val="7"/>
          <c:dPt>
            <c:idx val="0"/>
            <c:bubble3D val="0"/>
            <c:explosion val="2"/>
          </c:dPt>
          <c:dLbls>
            <c:dLbl>
              <c:idx val="0"/>
              <c:delete val="1"/>
              <c:extLst>
                <c:ext xmlns:c15="http://schemas.microsoft.com/office/drawing/2012/chart" uri="{CE6537A1-D6FC-4f65-9D91-7224C49458BB}"/>
              </c:extLst>
            </c:dLbl>
            <c:dLbl>
              <c:idx val="1"/>
              <c:layout>
                <c:manualLayout>
                  <c:x val="1.9107939788660849E-2"/>
                  <c:y val="-0.11567819900215601"/>
                </c:manualLayout>
              </c:layout>
              <c:tx>
                <c:rich>
                  <a:bodyPr/>
                  <a:lstStyle/>
                  <a:p>
                    <a:r>
                      <a:rPr lang="en-US" baseline="0" dirty="0"/>
                      <a:t>
</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000">
                    <a:latin typeface="Georgia" pitchFamily="18" charset="0"/>
                  </a:defRPr>
                </a:pPr>
                <a:endParaRPr lang="es-MX"/>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Cuadros!$C$15:$C$17</c:f>
              <c:strCache>
                <c:ptCount val="3"/>
                <c:pt idx="0">
                  <c:v>Desertores_1o</c:v>
                </c:pt>
                <c:pt idx="1">
                  <c:v>Desertores_2o</c:v>
                </c:pt>
                <c:pt idx="2">
                  <c:v>Desertores_3o</c:v>
                </c:pt>
              </c:strCache>
            </c:strRef>
          </c:cat>
          <c:val>
            <c:numRef>
              <c:f>Cuadros!$D$15:$D$17</c:f>
              <c:numCache>
                <c:formatCode>#,##0</c:formatCode>
                <c:ptCount val="3"/>
                <c:pt idx="0">
                  <c:v>379801</c:v>
                </c:pt>
                <c:pt idx="1">
                  <c:v>162773</c:v>
                </c:pt>
                <c:pt idx="2">
                  <c:v>82568</c:v>
                </c:pt>
              </c:numCache>
            </c:numRef>
          </c:val>
        </c:ser>
        <c:dLbls>
          <c:showLegendKey val="0"/>
          <c:showVal val="0"/>
          <c:showCatName val="0"/>
          <c:showSerName val="0"/>
          <c:showPercent val="1"/>
          <c:showBubbleSize val="0"/>
          <c:showLeaderLines val="0"/>
        </c:dLbls>
      </c:pie3DChart>
    </c:plotArea>
    <c:plotVisOnly val="1"/>
    <c:dispBlanksAs val="zero"/>
    <c:showDLblsOverMax val="0"/>
  </c:chart>
  <c:spPr>
    <a:ln>
      <a:noFill/>
    </a:ln>
  </c:spPr>
  <c:txPr>
    <a:bodyPr/>
    <a:lstStyle/>
    <a:p>
      <a:pPr>
        <a:defRPr sz="1800"/>
      </a:pPr>
      <a:endParaRPr lang="es-MX"/>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manualLayout>
                  <c:x val="2.0712976335962668E-2"/>
                  <c:y val="3.29937134867615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9754190822231873E-2"/>
                  <c:y val="-4.2246878229462881E-2"/>
                </c:manualLayout>
              </c:layout>
              <c:spPr>
                <a:noFill/>
                <a:ln>
                  <a:noFill/>
                </a:ln>
                <a:effectLst/>
              </c:spPr>
              <c:txPr>
                <a:bodyPr wrap="square" lIns="38100" tIns="19050" rIns="38100" bIns="19050" anchor="ctr">
                  <a:spAutoFit/>
                </a:bodyPr>
                <a:lstStyle/>
                <a:p>
                  <a:pPr>
                    <a:defRPr sz="1800" b="1">
                      <a:latin typeface="Georgia" panose="02040502050405020303" pitchFamily="18" charset="0"/>
                      <a:cs typeface="Arabic Typesetting" panose="03020402040406030203" pitchFamily="66" charset="-78"/>
                    </a:defRPr>
                  </a:pPr>
                  <a:endParaRPr lang="es-MX"/>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latin typeface="Georgia" panose="02040502050405020303" pitchFamily="18" charset="0"/>
                  </a:defRPr>
                </a:pPr>
                <a:endParaRPr lang="es-MX"/>
              </a:p>
            </c:txPr>
            <c:showLegendKey val="0"/>
            <c:showVal val="1"/>
            <c:showCatName val="0"/>
            <c:showSerName val="0"/>
            <c:showPercent val="0"/>
            <c:showBubbleSize val="0"/>
            <c:showLeaderLines val="1"/>
            <c:extLst>
              <c:ext xmlns:c15="http://schemas.microsoft.com/office/drawing/2012/chart" uri="{CE6537A1-D6FC-4f65-9D91-7224C49458BB}"/>
            </c:extLst>
          </c:dLbls>
          <c:cat>
            <c:strRef>
              <c:f>'section 2'!$A$34:$A$35</c:f>
              <c:strCache>
                <c:ptCount val="2"/>
                <c:pt idx="0">
                  <c:v> Sí me buscó algún directivo o profesor</c:v>
                </c:pt>
                <c:pt idx="1">
                  <c:v> No me buscó algún directivo o profesor</c:v>
                </c:pt>
              </c:strCache>
            </c:strRef>
          </c:cat>
          <c:val>
            <c:numRef>
              <c:f>'section 2'!$E$34:$E$35</c:f>
              <c:numCache>
                <c:formatCode>General</c:formatCode>
                <c:ptCount val="2"/>
                <c:pt idx="0">
                  <c:v>20.5</c:v>
                </c:pt>
                <c:pt idx="1">
                  <c:v>79.5</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Georgia" panose="02040502050405020303" pitchFamily="18" charset="0"/>
            </a:defRPr>
          </a:pPr>
          <a:endParaRPr lang="es-MX"/>
        </a:p>
      </c:txPr>
    </c:legend>
    <c:plotVisOnly val="1"/>
    <c:dispBlanksAs val="zero"/>
    <c:showDLblsOverMax val="0"/>
  </c:chart>
  <c:txPr>
    <a:bodyPr/>
    <a:lstStyle/>
    <a:p>
      <a:pPr>
        <a:defRPr sz="1600">
          <a:latin typeface="Calibri" pitchFamily="34" charset="0"/>
          <a:cs typeface="Calibri" pitchFamily="34" charset="0"/>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manualLayout>
                  <c:x val="1.3156626387917683E-2"/>
                  <c:y val="1.036402944744077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582441820189913E-2"/>
                  <c:y val="-2.6454031260227346E-2"/>
                </c:manualLayout>
              </c:layout>
              <c:spPr>
                <a:noFill/>
                <a:ln>
                  <a:noFill/>
                </a:ln>
                <a:effectLst/>
              </c:spPr>
              <c:txPr>
                <a:bodyPr wrap="square" lIns="38100" tIns="19050" rIns="38100" bIns="19050" anchor="ctr">
                  <a:spAutoFit/>
                </a:bodyPr>
                <a:lstStyle/>
                <a:p>
                  <a:pPr>
                    <a:defRPr sz="2000" b="1">
                      <a:latin typeface="Georgia" panose="02040502050405020303" pitchFamily="18" charset="0"/>
                    </a:defRPr>
                  </a:pPr>
                  <a:endParaRPr lang="es-MX"/>
                </a:p>
              </c:txPr>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latin typeface="Georgia" panose="02040502050405020303" pitchFamily="18" charset="0"/>
                  </a:defRPr>
                </a:pPr>
                <a:endParaRPr lang="es-MX"/>
              </a:p>
            </c:txPr>
            <c:showLegendKey val="0"/>
            <c:showVal val="0"/>
            <c:showCatName val="0"/>
            <c:showSerName val="0"/>
            <c:showPercent val="0"/>
            <c:showBubbleSize val="0"/>
            <c:extLst>
              <c:ext xmlns:c15="http://schemas.microsoft.com/office/drawing/2012/chart" uri="{CE6537A1-D6FC-4f65-9D91-7224C49458BB}"/>
            </c:extLst>
          </c:dLbls>
          <c:cat>
            <c:strRef>
              <c:f>Papás_desert!$H$661:$H$663</c:f>
              <c:strCache>
                <c:ptCount val="3"/>
                <c:pt idx="0">
                  <c:v> Sí buscaron a nuestro hijo(a) o a la familia</c:v>
                </c:pt>
                <c:pt idx="1">
                  <c:v> No buscaron a nadie</c:v>
                </c:pt>
                <c:pt idx="2">
                  <c:v> NS/NC</c:v>
                </c:pt>
              </c:strCache>
            </c:strRef>
          </c:cat>
          <c:val>
            <c:numRef>
              <c:f>Papás_desert!$I$661:$I$663</c:f>
              <c:numCache>
                <c:formatCode>####.0</c:formatCode>
                <c:ptCount val="3"/>
                <c:pt idx="0">
                  <c:v>18.177437962543227</c:v>
                </c:pt>
                <c:pt idx="1">
                  <c:v>80.00076112984128</c:v>
                </c:pt>
                <c:pt idx="2">
                  <c:v>1.8218009076154658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720688087534862"/>
          <c:y val="0"/>
          <c:w val="0.32827196947036907"/>
          <c:h val="1"/>
        </c:manualLayout>
      </c:layout>
      <c:overlay val="0"/>
      <c:txPr>
        <a:bodyPr/>
        <a:lstStyle/>
        <a:p>
          <a:pPr>
            <a:defRPr>
              <a:latin typeface="Georgia" panose="02040502050405020303" pitchFamily="18" charset="0"/>
            </a:defRPr>
          </a:pPr>
          <a:endParaRPr lang="es-MX"/>
        </a:p>
      </c:txPr>
    </c:legend>
    <c:plotVisOnly val="1"/>
    <c:dispBlanksAs val="zero"/>
    <c:showDLblsOverMax val="0"/>
  </c:chart>
  <c:txPr>
    <a:bodyPr/>
    <a:lstStyle/>
    <a:p>
      <a:pPr>
        <a:defRPr sz="1600">
          <a:latin typeface="Calibri" pitchFamily="34" charset="0"/>
          <a:cs typeface="Calibri" pitchFamily="34" charset="0"/>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'section 2'!$A$39</c:f>
              <c:strCache>
                <c:ptCount val="1"/>
                <c:pt idx="0">
                  <c:v>Percepción de la decisión</c:v>
                </c:pt>
              </c:strCache>
            </c:strRef>
          </c:tx>
          <c:dLbls>
            <c:dLbl>
              <c:idx val="0"/>
              <c:layout>
                <c:manualLayout>
                  <c:x val="-8.3978072203863864E-3"/>
                  <c:y val="-9.81174049444243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4272488242047331E-3"/>
                  <c:y val="4.166922066130577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122190127022927E-2"/>
                  <c:y val="-7.544827394657298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745768988630895E-2"/>
                  <c:y val="-4.2859222538491999E-5"/>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7842832277895115E-2"/>
                  <c:y val="-0.1271767217435606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latin typeface="Georgia" panose="02040502050405020303" pitchFamily="18" charset="0"/>
                  </a:defRPr>
                </a:pPr>
                <a:endParaRPr lang="es-MX"/>
              </a:p>
            </c:txPr>
            <c:showLegendKey val="0"/>
            <c:showVal val="1"/>
            <c:showCatName val="0"/>
            <c:showSerName val="0"/>
            <c:showPercent val="0"/>
            <c:showBubbleSize val="0"/>
            <c:showLeaderLines val="1"/>
            <c:extLst>
              <c:ext xmlns:c15="http://schemas.microsoft.com/office/drawing/2012/chart" uri="{CE6537A1-D6FC-4f65-9D91-7224C49458BB}"/>
            </c:extLst>
          </c:dLbls>
          <c:cat>
            <c:strRef>
              <c:f>'section 2'!$A$40:$A$44</c:f>
              <c:strCache>
                <c:ptCount val="5"/>
                <c:pt idx="0">
                  <c:v> Muy buena</c:v>
                </c:pt>
                <c:pt idx="1">
                  <c:v> Algo buena</c:v>
                </c:pt>
                <c:pt idx="2">
                  <c:v> Ni buena ni mala</c:v>
                </c:pt>
                <c:pt idx="3">
                  <c:v> Algo mala</c:v>
                </c:pt>
                <c:pt idx="4">
                  <c:v> Muy mala</c:v>
                </c:pt>
              </c:strCache>
            </c:strRef>
          </c:cat>
          <c:val>
            <c:numRef>
              <c:f>'section 2'!$C$40:$C$44</c:f>
              <c:numCache>
                <c:formatCode>General</c:formatCode>
                <c:ptCount val="5"/>
                <c:pt idx="0">
                  <c:v>2.8</c:v>
                </c:pt>
                <c:pt idx="1">
                  <c:v>9.4</c:v>
                </c:pt>
                <c:pt idx="2">
                  <c:v>16.5</c:v>
                </c:pt>
                <c:pt idx="3">
                  <c:v>29</c:v>
                </c:pt>
                <c:pt idx="4">
                  <c:v>42.3</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400">
              <a:latin typeface="Georgia" panose="02040502050405020303" pitchFamily="18" charset="0"/>
            </a:defRPr>
          </a:pPr>
          <a:endParaRPr lang="es-MX"/>
        </a:p>
      </c:txPr>
    </c:legend>
    <c:plotVisOnly val="1"/>
    <c:dispBlanksAs val="zero"/>
    <c:showDLblsOverMax val="0"/>
  </c:chart>
  <c:txPr>
    <a:bodyPr/>
    <a:lstStyle/>
    <a:p>
      <a:pPr>
        <a:defRPr sz="1200">
          <a:solidFill>
            <a:schemeClr val="tx1"/>
          </a:solidFill>
          <a:latin typeface="Calibri" pitchFamily="34" charset="0"/>
          <a:cs typeface="Calibri" pitchFamily="34" charset="0"/>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manualLayout>
                  <c:x val="-7.161383731553618E-2"/>
                  <c:y val="0.1068683270051059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5500627138853349E-2"/>
                  <c:y val="-6.003076720924568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latin typeface="Georgia" panose="02040502050405020303" pitchFamily="18" charset="0"/>
                  </a:defRPr>
                </a:pPr>
                <a:endParaRPr lang="es-MX"/>
              </a:p>
            </c:txPr>
            <c:showLegendKey val="0"/>
            <c:showVal val="1"/>
            <c:showCatName val="0"/>
            <c:showSerName val="0"/>
            <c:showPercent val="0"/>
            <c:showBubbleSize val="0"/>
            <c:showLeaderLines val="1"/>
            <c:extLst>
              <c:ext xmlns:c15="http://schemas.microsoft.com/office/drawing/2012/chart" uri="{CE6537A1-D6FC-4f65-9D91-7224C49458BB}"/>
            </c:extLst>
          </c:dLbls>
          <c:cat>
            <c:strRef>
              <c:f>'section 3'!$A$87:$A$88</c:f>
              <c:strCache>
                <c:ptCount val="2"/>
                <c:pt idx="0">
                  <c:v>Si me interesa estudiar</c:v>
                </c:pt>
                <c:pt idx="1">
                  <c:v> No me interesa continuar con mis estudios </c:v>
                </c:pt>
              </c:strCache>
            </c:strRef>
          </c:cat>
          <c:val>
            <c:numRef>
              <c:f>'section 3'!$C$87:$C$88</c:f>
              <c:numCache>
                <c:formatCode>0.0</c:formatCode>
                <c:ptCount val="2"/>
                <c:pt idx="0">
                  <c:v>70.289495450785751</c:v>
                </c:pt>
                <c:pt idx="1">
                  <c:v>29.710504549214228</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400">
              <a:latin typeface="Georgia" panose="02040502050405020303" pitchFamily="18" charset="0"/>
            </a:defRPr>
          </a:pPr>
          <a:endParaRPr lang="es-MX"/>
        </a:p>
      </c:txPr>
    </c:legend>
    <c:plotVisOnly val="1"/>
    <c:dispBlanksAs val="zero"/>
    <c:showDLblsOverMax val="0"/>
  </c:chart>
  <c:txPr>
    <a:bodyPr/>
    <a:lstStyle/>
    <a:p>
      <a:pPr>
        <a:defRPr sz="1200">
          <a:latin typeface="Calibri" pitchFamily="34" charset="0"/>
          <a:cs typeface="Calibri" pitchFamily="34" charset="0"/>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5339945487583299E-2"/>
          <c:y val="4.428435052015145E-2"/>
          <c:w val="0.9208139006662629"/>
          <c:h val="0.86331189972542888"/>
        </c:manualLayout>
      </c:layout>
      <c:lineChart>
        <c:grouping val="standard"/>
        <c:varyColors val="0"/>
        <c:ser>
          <c:idx val="0"/>
          <c:order val="0"/>
          <c:spPr>
            <a:ln>
              <a:solidFill>
                <a:schemeClr val="accent2">
                  <a:lumMod val="75000"/>
                </a:schemeClr>
              </a:solidFill>
            </a:ln>
          </c:spPr>
          <c:marker>
            <c:spPr>
              <a:solidFill>
                <a:schemeClr val="accent2">
                  <a:lumMod val="75000"/>
                </a:schemeClr>
              </a:solidFill>
              <a:ln>
                <a:solidFill>
                  <a:schemeClr val="accent2">
                    <a:lumMod val="75000"/>
                  </a:schemeClr>
                </a:solidFill>
              </a:ln>
            </c:spPr>
          </c:marker>
          <c:dLbls>
            <c:dLbl>
              <c:idx val="0"/>
              <c:layout>
                <c:manualLayout>
                  <c:x val="-3.2168572405200074E-2"/>
                  <c:y val="-5.475446477297715E-2"/>
                </c:manualLayout>
              </c:layout>
              <c:spPr>
                <a:solidFill>
                  <a:schemeClr val="bg1"/>
                </a:solidFill>
                <a:ln>
                  <a:noFill/>
                </a:ln>
                <a:effectLst/>
              </c:spPr>
              <c:txPr>
                <a:bodyPr wrap="square" lIns="38100" tIns="19050" rIns="38100" bIns="19050" anchor="ctr">
                  <a:spAutoFit/>
                </a:bodyPr>
                <a:lstStyle/>
                <a:p>
                  <a:pPr>
                    <a:defRPr sz="2000">
                      <a:latin typeface="Georgia" panose="02040502050405020303" pitchFamily="18" charset="0"/>
                    </a:defRPr>
                  </a:pPr>
                  <a:endParaRPr lang="es-MX"/>
                </a:p>
              </c:txPr>
              <c:dLblPos val="r"/>
              <c:showLegendKey val="0"/>
              <c:showVal val="1"/>
              <c:showCatName val="0"/>
              <c:showSerName val="0"/>
              <c:showPercent val="0"/>
              <c:showBubbleSize val="0"/>
              <c:extLst>
                <c:ext xmlns:c15="http://schemas.microsoft.com/office/drawing/2012/chart" uri="{CE6537A1-D6FC-4f65-9D91-7224C49458BB}"/>
              </c:extLst>
            </c:dLbl>
            <c:dLbl>
              <c:idx val="2"/>
              <c:spPr>
                <a:solidFill>
                  <a:schemeClr val="bg1"/>
                </a:solidFill>
                <a:ln>
                  <a:noFill/>
                </a:ln>
                <a:effectLst/>
              </c:spPr>
              <c:txPr>
                <a:bodyPr wrap="square" lIns="38100" tIns="19050" rIns="38100" bIns="19050" anchor="ctr">
                  <a:spAutoFit/>
                </a:bodyPr>
                <a:lstStyle/>
                <a:p>
                  <a:pPr>
                    <a:defRPr sz="2000">
                      <a:latin typeface="Georgia" panose="02040502050405020303" pitchFamily="18" charset="0"/>
                    </a:defRPr>
                  </a:pPr>
                  <a:endParaRPr lang="es-MX"/>
                </a:p>
              </c:txPr>
              <c:dLblPos val="t"/>
              <c:showLegendKey val="0"/>
              <c:showVal val="1"/>
              <c:showCatName val="0"/>
              <c:showSerName val="0"/>
              <c:showPercent val="0"/>
              <c:showBubbleSize val="0"/>
            </c:dLbl>
            <c:dLbl>
              <c:idx val="4"/>
              <c:spPr>
                <a:solidFill>
                  <a:schemeClr val="bg1"/>
                </a:solidFill>
                <a:ln>
                  <a:noFill/>
                </a:ln>
                <a:effectLst/>
              </c:spPr>
              <c:txPr>
                <a:bodyPr wrap="square" lIns="38100" tIns="19050" rIns="38100" bIns="19050" anchor="ctr">
                  <a:spAutoFit/>
                </a:bodyPr>
                <a:lstStyle/>
                <a:p>
                  <a:pPr>
                    <a:defRPr sz="2000">
                      <a:latin typeface="Georgia" panose="02040502050405020303" pitchFamily="18" charset="0"/>
                    </a:defRPr>
                  </a:pPr>
                  <a:endParaRPr lang="es-MX"/>
                </a:p>
              </c:txPr>
              <c:dLblPos val="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2000">
                    <a:latin typeface="Georgia" panose="02040502050405020303" pitchFamily="18"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Hoja2!$E$13:$E$17</c:f>
              <c:numCache>
                <c:formatCode>General</c:formatCode>
                <c:ptCount val="5"/>
                <c:pt idx="0">
                  <c:v>1990</c:v>
                </c:pt>
                <c:pt idx="1">
                  <c:v>1995</c:v>
                </c:pt>
                <c:pt idx="2">
                  <c:v>2000</c:v>
                </c:pt>
                <c:pt idx="3">
                  <c:v>2005</c:v>
                </c:pt>
                <c:pt idx="4">
                  <c:v>2010</c:v>
                </c:pt>
              </c:numCache>
            </c:numRef>
          </c:cat>
          <c:val>
            <c:numRef>
              <c:f>Hoja2!$F$13:$F$17</c:f>
              <c:numCache>
                <c:formatCode>General</c:formatCode>
                <c:ptCount val="5"/>
                <c:pt idx="0">
                  <c:v>15</c:v>
                </c:pt>
                <c:pt idx="1">
                  <c:v>10</c:v>
                </c:pt>
                <c:pt idx="2">
                  <c:v>7</c:v>
                </c:pt>
                <c:pt idx="3">
                  <c:v>8</c:v>
                </c:pt>
                <c:pt idx="4">
                  <c:v>7</c:v>
                </c:pt>
              </c:numCache>
            </c:numRef>
          </c:val>
          <c:smooth val="0"/>
        </c:ser>
        <c:dLbls>
          <c:showLegendKey val="0"/>
          <c:showVal val="0"/>
          <c:showCatName val="0"/>
          <c:showSerName val="0"/>
          <c:showPercent val="0"/>
          <c:showBubbleSize val="0"/>
        </c:dLbls>
        <c:marker val="1"/>
        <c:smooth val="0"/>
        <c:axId val="370290712"/>
        <c:axId val="370285224"/>
      </c:lineChart>
      <c:catAx>
        <c:axId val="370290712"/>
        <c:scaling>
          <c:orientation val="minMax"/>
        </c:scaling>
        <c:delete val="0"/>
        <c:axPos val="b"/>
        <c:numFmt formatCode="General" sourceLinked="1"/>
        <c:majorTickMark val="out"/>
        <c:minorTickMark val="none"/>
        <c:tickLblPos val="nextTo"/>
        <c:txPr>
          <a:bodyPr/>
          <a:lstStyle/>
          <a:p>
            <a:pPr>
              <a:defRPr>
                <a:latin typeface="Georgia" panose="02040502050405020303" pitchFamily="18" charset="0"/>
              </a:defRPr>
            </a:pPr>
            <a:endParaRPr lang="es-MX"/>
          </a:p>
        </c:txPr>
        <c:crossAx val="370285224"/>
        <c:crosses val="autoZero"/>
        <c:auto val="1"/>
        <c:lblAlgn val="ctr"/>
        <c:lblOffset val="100"/>
        <c:noMultiLvlLbl val="0"/>
      </c:catAx>
      <c:valAx>
        <c:axId val="370285224"/>
        <c:scaling>
          <c:orientation val="minMax"/>
        </c:scaling>
        <c:delete val="0"/>
        <c:axPos val="l"/>
        <c:majorGridlines/>
        <c:numFmt formatCode="General" sourceLinked="1"/>
        <c:majorTickMark val="out"/>
        <c:minorTickMark val="none"/>
        <c:tickLblPos val="nextTo"/>
        <c:crossAx val="370290712"/>
        <c:crosses val="autoZero"/>
        <c:crossBetween val="between"/>
      </c:valAx>
    </c:plotArea>
    <c:plotVisOnly val="1"/>
    <c:dispBlanksAs val="gap"/>
    <c:showDLblsOverMax val="0"/>
  </c:chart>
  <c:txPr>
    <a:bodyPr/>
    <a:lstStyle/>
    <a:p>
      <a:pPr>
        <a:defRPr sz="1200">
          <a:latin typeface="Arial"/>
          <a:cs typeface="Arial"/>
        </a:defRPr>
      </a:pPr>
      <a:endParaRPr lang="es-MX"/>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68742101681732E-2"/>
          <c:y val="2.4742137750573746E-2"/>
          <c:w val="0.89938514630115685"/>
          <c:h val="0.78453093849861344"/>
        </c:manualLayout>
      </c:layout>
      <c:scatterChart>
        <c:scatterStyle val="smoothMarker"/>
        <c:varyColors val="0"/>
        <c:ser>
          <c:idx val="0"/>
          <c:order val="0"/>
          <c:tx>
            <c:strRef>
              <c:f>Hoja1!$B$1</c:f>
              <c:strCache>
                <c:ptCount val="1"/>
                <c:pt idx="0">
                  <c:v>Datos proyectados</c:v>
                </c:pt>
              </c:strCache>
            </c:strRef>
          </c:tx>
          <c:spPr>
            <a:ln>
              <a:solidFill>
                <a:schemeClr val="accent3">
                  <a:lumMod val="75000"/>
                </a:schemeClr>
              </a:solidFill>
              <a:prstDash val="sysDash"/>
            </a:ln>
          </c:spPr>
          <c:dLbls>
            <c:spPr>
              <a:noFill/>
              <a:ln>
                <a:noFill/>
              </a:ln>
              <a:effectLst/>
            </c:spPr>
            <c:txPr>
              <a:bodyPr/>
              <a:lstStyle/>
              <a:p>
                <a:pPr>
                  <a:defRPr sz="1200">
                    <a:latin typeface="Georgia" pitchFamily="18"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Hoja1!$A$2:$A$8</c:f>
              <c:numCache>
                <c:formatCode>General</c:formatCode>
                <c:ptCount val="7"/>
                <c:pt idx="0">
                  <c:v>2011</c:v>
                </c:pt>
                <c:pt idx="1">
                  <c:v>2012</c:v>
                </c:pt>
                <c:pt idx="2">
                  <c:v>2013</c:v>
                </c:pt>
                <c:pt idx="3">
                  <c:v>2014</c:v>
                </c:pt>
                <c:pt idx="4">
                  <c:v>2015</c:v>
                </c:pt>
                <c:pt idx="5">
                  <c:v>2016</c:v>
                </c:pt>
                <c:pt idx="6">
                  <c:v>2017</c:v>
                </c:pt>
              </c:numCache>
            </c:numRef>
          </c:xVal>
          <c:yVal>
            <c:numRef>
              <c:f>Hoja1!$B$2:$B$8</c:f>
              <c:numCache>
                <c:formatCode>0.0</c:formatCode>
                <c:ptCount val="7"/>
                <c:pt idx="0">
                  <c:v>15.023898205390495</c:v>
                </c:pt>
                <c:pt idx="1">
                  <c:v>14.30192001224008</c:v>
                </c:pt>
                <c:pt idx="2">
                  <c:v>13.410617983374493</c:v>
                </c:pt>
                <c:pt idx="3">
                  <c:v>12.371389148107296</c:v>
                </c:pt>
                <c:pt idx="4">
                  <c:v>11.237427543250842</c:v>
                </c:pt>
                <c:pt idx="5">
                  <c:v>10.086219825530604</c:v>
                </c:pt>
                <c:pt idx="6">
                  <c:v>9</c:v>
                </c:pt>
              </c:numCache>
            </c:numRef>
          </c:yVal>
          <c:smooth val="1"/>
        </c:ser>
        <c:ser>
          <c:idx val="1"/>
          <c:order val="1"/>
          <c:tx>
            <c:strRef>
              <c:f>Hoja1!$C$1</c:f>
              <c:strCache>
                <c:ptCount val="1"/>
                <c:pt idx="0">
                  <c:v>Datos observados</c:v>
                </c:pt>
              </c:strCache>
            </c:strRef>
          </c:tx>
          <c:spPr>
            <a:ln w="38100"/>
          </c:spPr>
          <c:marker>
            <c:spPr>
              <a:ln w="38100"/>
            </c:spPr>
          </c:marker>
          <c:dLbls>
            <c:spPr>
              <a:noFill/>
              <a:ln>
                <a:noFill/>
              </a:ln>
              <a:effectLst/>
            </c:spPr>
            <c:txPr>
              <a:bodyPr/>
              <a:lstStyle/>
              <a:p>
                <a:pPr>
                  <a:defRPr sz="1600" b="1">
                    <a:latin typeface="Georgia" pitchFamily="18" charset="0"/>
                  </a:defRPr>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Hoja1!$A$2:$A$8</c:f>
              <c:numCache>
                <c:formatCode>General</c:formatCode>
                <c:ptCount val="7"/>
                <c:pt idx="0">
                  <c:v>2011</c:v>
                </c:pt>
                <c:pt idx="1">
                  <c:v>2012</c:v>
                </c:pt>
                <c:pt idx="2">
                  <c:v>2013</c:v>
                </c:pt>
                <c:pt idx="3">
                  <c:v>2014</c:v>
                </c:pt>
                <c:pt idx="4">
                  <c:v>2015</c:v>
                </c:pt>
                <c:pt idx="5">
                  <c:v>2016</c:v>
                </c:pt>
                <c:pt idx="6">
                  <c:v>2017</c:v>
                </c:pt>
              </c:numCache>
            </c:numRef>
          </c:xVal>
          <c:yVal>
            <c:numRef>
              <c:f>Hoja1!$C$2:$C$8</c:f>
              <c:numCache>
                <c:formatCode>0.0</c:formatCode>
                <c:ptCount val="7"/>
                <c:pt idx="0">
                  <c:v>15.023898205390495</c:v>
                </c:pt>
                <c:pt idx="1">
                  <c:v>14.135675117107194</c:v>
                </c:pt>
                <c:pt idx="2">
                  <c:v>13.43373027067727</c:v>
                </c:pt>
                <c:pt idx="3" formatCode="General">
                  <c:v>12.6</c:v>
                </c:pt>
              </c:numCache>
            </c:numRef>
          </c:yVal>
          <c:smooth val="1"/>
        </c:ser>
        <c:dLbls>
          <c:showLegendKey val="0"/>
          <c:showVal val="0"/>
          <c:showCatName val="0"/>
          <c:showSerName val="0"/>
          <c:showPercent val="0"/>
          <c:showBubbleSize val="0"/>
        </c:dLbls>
        <c:axId val="370283656"/>
        <c:axId val="370288752"/>
      </c:scatterChart>
      <c:valAx>
        <c:axId val="370283656"/>
        <c:scaling>
          <c:orientation val="minMax"/>
          <c:max val="2017"/>
          <c:min val="2011"/>
        </c:scaling>
        <c:delete val="0"/>
        <c:axPos val="b"/>
        <c:numFmt formatCode="General" sourceLinked="1"/>
        <c:majorTickMark val="out"/>
        <c:minorTickMark val="none"/>
        <c:tickLblPos val="nextTo"/>
        <c:txPr>
          <a:bodyPr/>
          <a:lstStyle/>
          <a:p>
            <a:pPr>
              <a:defRPr sz="1200">
                <a:latin typeface="Georgia" pitchFamily="18" charset="0"/>
              </a:defRPr>
            </a:pPr>
            <a:endParaRPr lang="es-MX"/>
          </a:p>
        </c:txPr>
        <c:crossAx val="370288752"/>
        <c:crossesAt val="0"/>
        <c:crossBetween val="midCat"/>
      </c:valAx>
      <c:valAx>
        <c:axId val="370288752"/>
        <c:scaling>
          <c:orientation val="minMax"/>
          <c:max val="17"/>
          <c:min val="5"/>
        </c:scaling>
        <c:delete val="0"/>
        <c:axPos val="l"/>
        <c:majorGridlines/>
        <c:numFmt formatCode="#,##0.0" sourceLinked="0"/>
        <c:majorTickMark val="out"/>
        <c:minorTickMark val="none"/>
        <c:tickLblPos val="nextTo"/>
        <c:txPr>
          <a:bodyPr/>
          <a:lstStyle/>
          <a:p>
            <a:pPr>
              <a:defRPr sz="1200">
                <a:latin typeface="Georgia" pitchFamily="18" charset="0"/>
              </a:defRPr>
            </a:pPr>
            <a:endParaRPr lang="es-MX"/>
          </a:p>
        </c:txPr>
        <c:crossAx val="370283656"/>
        <c:crosses val="autoZero"/>
        <c:crossBetween val="midCat"/>
      </c:valAx>
    </c:plotArea>
    <c:legend>
      <c:legendPos val="b"/>
      <c:layout>
        <c:manualLayout>
          <c:xMode val="edge"/>
          <c:yMode val="edge"/>
          <c:x val="9.6391319140662957E-2"/>
          <c:y val="0.92845014420135563"/>
          <c:w val="0.87511859628657518"/>
          <c:h val="5.4713659833277473E-2"/>
        </c:manualLayout>
      </c:layout>
      <c:overlay val="0"/>
      <c:txPr>
        <a:bodyPr/>
        <a:lstStyle/>
        <a:p>
          <a:pPr>
            <a:defRPr sz="1800">
              <a:latin typeface="Georgia" pitchFamily="18" charset="0"/>
            </a:defRPr>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3B59B-D6DE-4B05-92B2-C039A7BE6FAC}" type="doc">
      <dgm:prSet loTypeId="urn:microsoft.com/office/officeart/2005/8/layout/hierarchy6" loCatId="hierarchy" qsTypeId="urn:microsoft.com/office/officeart/2005/8/quickstyle/simple1" qsCatId="simple" csTypeId="urn:microsoft.com/office/officeart/2005/8/colors/accent3_2" csCatId="accent3" phldr="1"/>
      <dgm:spPr/>
      <dgm:t>
        <a:bodyPr/>
        <a:lstStyle/>
        <a:p>
          <a:endParaRPr lang="es-MX"/>
        </a:p>
      </dgm:t>
    </dgm:pt>
    <dgm:pt modelId="{F16E2B4B-C0A1-44F7-B1CA-49B3BC67381D}">
      <dgm:prSet phldrT="[Texto]" custT="1"/>
      <dgm:spPr/>
      <dgm:t>
        <a:bodyPr/>
        <a:lstStyle/>
        <a:p>
          <a:r>
            <a:rPr lang="es-MX" sz="1600" b="1" dirty="0" smtClean="0">
              <a:solidFill>
                <a:schemeClr val="tx1"/>
              </a:solidFill>
              <a:latin typeface="Georgia" pitchFamily="18" charset="0"/>
            </a:rPr>
            <a:t>Inicio</a:t>
          </a:r>
          <a:endParaRPr lang="es-MX" sz="1600" b="1" dirty="0">
            <a:solidFill>
              <a:schemeClr val="tx1"/>
            </a:solidFill>
            <a:latin typeface="Georgia" pitchFamily="18" charset="0"/>
          </a:endParaRPr>
        </a:p>
      </dgm:t>
    </dgm:pt>
    <dgm:pt modelId="{57993655-E5A5-4AAF-BCEC-5D78E5703803}" type="parTrans" cxnId="{5F9DB3F4-A2C0-4ACF-A536-A56B65D327D5}">
      <dgm:prSet/>
      <dgm:spPr/>
      <dgm:t>
        <a:bodyPr/>
        <a:lstStyle/>
        <a:p>
          <a:endParaRPr lang="es-MX" sz="1600">
            <a:solidFill>
              <a:schemeClr val="tx1"/>
            </a:solidFill>
            <a:latin typeface="Georgia" pitchFamily="18" charset="0"/>
          </a:endParaRPr>
        </a:p>
      </dgm:t>
    </dgm:pt>
    <dgm:pt modelId="{A941E38B-46ED-4F3F-90CE-F39A5B63F022}" type="sibTrans" cxnId="{5F9DB3F4-A2C0-4ACF-A536-A56B65D327D5}">
      <dgm:prSet/>
      <dgm:spPr/>
      <dgm:t>
        <a:bodyPr/>
        <a:lstStyle/>
        <a:p>
          <a:endParaRPr lang="es-MX" sz="1600">
            <a:solidFill>
              <a:schemeClr val="tx1"/>
            </a:solidFill>
            <a:latin typeface="Georgia" pitchFamily="18" charset="0"/>
          </a:endParaRPr>
        </a:p>
      </dgm:t>
    </dgm:pt>
    <dgm:pt modelId="{46B90A8C-C33C-494D-8B9D-42C29B18F084}">
      <dgm:prSet phldrT="[Texto]" custT="1"/>
      <dgm:spPr/>
      <dgm:t>
        <a:bodyPr/>
        <a:lstStyle/>
        <a:p>
          <a:r>
            <a:rPr lang="es-MX" sz="1600" b="1" dirty="0" smtClean="0">
              <a:solidFill>
                <a:schemeClr val="tx1"/>
              </a:solidFill>
              <a:latin typeface="Georgia" pitchFamily="18" charset="0"/>
            </a:rPr>
            <a:t>Vida profesional</a:t>
          </a:r>
          <a:endParaRPr lang="es-MX" sz="1600" b="1" dirty="0">
            <a:solidFill>
              <a:schemeClr val="tx1"/>
            </a:solidFill>
            <a:latin typeface="Georgia" pitchFamily="18" charset="0"/>
          </a:endParaRPr>
        </a:p>
      </dgm:t>
    </dgm:pt>
    <dgm:pt modelId="{4442AF3B-0AF1-4318-926F-98D940F6E875}" type="parTrans" cxnId="{4F8DB488-A525-41B0-8FDF-21D2273E6FB7}">
      <dgm:prSet/>
      <dgm:spPr/>
      <dgm:t>
        <a:bodyPr/>
        <a:lstStyle/>
        <a:p>
          <a:endParaRPr lang="es-MX" sz="1600">
            <a:solidFill>
              <a:schemeClr val="tx1"/>
            </a:solidFill>
            <a:latin typeface="Georgia" pitchFamily="18" charset="0"/>
          </a:endParaRPr>
        </a:p>
      </dgm:t>
    </dgm:pt>
    <dgm:pt modelId="{2B0D6B59-4EC3-4DF7-9C35-F775688B9932}" type="sibTrans" cxnId="{4F8DB488-A525-41B0-8FDF-21D2273E6FB7}">
      <dgm:prSet/>
      <dgm:spPr/>
      <dgm:t>
        <a:bodyPr/>
        <a:lstStyle/>
        <a:p>
          <a:endParaRPr lang="es-MX" sz="1600">
            <a:solidFill>
              <a:schemeClr val="tx1"/>
            </a:solidFill>
            <a:latin typeface="Georgia" pitchFamily="18" charset="0"/>
          </a:endParaRPr>
        </a:p>
      </dgm:t>
    </dgm:pt>
    <dgm:pt modelId="{6E5FD89F-A2EE-41A6-9DB1-ADC7FFAE282F}">
      <dgm:prSet phldrT="[Texto]" custT="1"/>
      <dgm:spPr/>
      <dgm:t>
        <a:bodyPr/>
        <a:lstStyle/>
        <a:p>
          <a:r>
            <a:rPr lang="es-MX" sz="1600" b="1" dirty="0" smtClean="0">
              <a:solidFill>
                <a:schemeClr val="tx1"/>
              </a:solidFill>
              <a:latin typeface="Georgia" pitchFamily="18" charset="0"/>
            </a:rPr>
            <a:t>Primaria</a:t>
          </a:r>
          <a:endParaRPr lang="es-MX" sz="1600" b="1" dirty="0">
            <a:solidFill>
              <a:schemeClr val="tx1"/>
            </a:solidFill>
            <a:latin typeface="Georgia" pitchFamily="18" charset="0"/>
          </a:endParaRPr>
        </a:p>
      </dgm:t>
    </dgm:pt>
    <dgm:pt modelId="{DB272E2A-1CAD-46D0-8C27-FD9A6D954D5C}" type="parTrans" cxnId="{82E4E7D5-1AA2-4F90-8954-172A8FCE94F8}">
      <dgm:prSet/>
      <dgm:spPr/>
      <dgm:t>
        <a:bodyPr/>
        <a:lstStyle/>
        <a:p>
          <a:endParaRPr lang="es-MX" sz="1600">
            <a:solidFill>
              <a:schemeClr val="tx1"/>
            </a:solidFill>
            <a:latin typeface="Georgia" pitchFamily="18" charset="0"/>
          </a:endParaRPr>
        </a:p>
      </dgm:t>
    </dgm:pt>
    <dgm:pt modelId="{20171508-EBBD-4F12-8A95-5EF22752A3D2}" type="sibTrans" cxnId="{82E4E7D5-1AA2-4F90-8954-172A8FCE94F8}">
      <dgm:prSet/>
      <dgm:spPr/>
      <dgm:t>
        <a:bodyPr/>
        <a:lstStyle/>
        <a:p>
          <a:endParaRPr lang="es-MX" sz="1600">
            <a:solidFill>
              <a:schemeClr val="tx1"/>
            </a:solidFill>
            <a:latin typeface="Georgia" pitchFamily="18" charset="0"/>
          </a:endParaRPr>
        </a:p>
      </dgm:t>
    </dgm:pt>
    <dgm:pt modelId="{45E41C64-CD81-4789-8AD1-FDB26B08D59F}">
      <dgm:prSet phldrT="[Texto]" custT="1"/>
      <dgm:spPr/>
      <dgm:t>
        <a:bodyPr/>
        <a:lstStyle/>
        <a:p>
          <a:r>
            <a:rPr lang="es-MX" sz="1600" b="1" dirty="0" smtClean="0">
              <a:solidFill>
                <a:schemeClr val="tx1"/>
              </a:solidFill>
              <a:latin typeface="Georgia" pitchFamily="18" charset="0"/>
            </a:rPr>
            <a:t>Secundaria</a:t>
          </a:r>
          <a:endParaRPr lang="es-MX" sz="1600" b="1" dirty="0">
            <a:solidFill>
              <a:schemeClr val="tx1"/>
            </a:solidFill>
            <a:latin typeface="Georgia" pitchFamily="18" charset="0"/>
          </a:endParaRPr>
        </a:p>
      </dgm:t>
    </dgm:pt>
    <dgm:pt modelId="{CEA97502-B18E-4012-9BDD-7E9F7208D03D}" type="parTrans" cxnId="{B3F24667-340C-48CE-B394-A96A5179229B}">
      <dgm:prSet/>
      <dgm:spPr/>
      <dgm:t>
        <a:bodyPr/>
        <a:lstStyle/>
        <a:p>
          <a:endParaRPr lang="es-MX" sz="1600">
            <a:solidFill>
              <a:schemeClr val="tx1"/>
            </a:solidFill>
            <a:latin typeface="Georgia" pitchFamily="18" charset="0"/>
          </a:endParaRPr>
        </a:p>
      </dgm:t>
    </dgm:pt>
    <dgm:pt modelId="{24DA10BF-41AF-4829-8ED4-6513E6E41381}" type="sibTrans" cxnId="{B3F24667-340C-48CE-B394-A96A5179229B}">
      <dgm:prSet/>
      <dgm:spPr/>
      <dgm:t>
        <a:bodyPr/>
        <a:lstStyle/>
        <a:p>
          <a:endParaRPr lang="es-MX" sz="1600">
            <a:solidFill>
              <a:schemeClr val="tx1"/>
            </a:solidFill>
            <a:latin typeface="Georgia" pitchFamily="18" charset="0"/>
          </a:endParaRPr>
        </a:p>
      </dgm:t>
    </dgm:pt>
    <dgm:pt modelId="{CABCB021-50DC-48AA-AF14-6245E5A48AA2}">
      <dgm:prSet phldrT="[Texto]" custT="1"/>
      <dgm:spPr/>
      <dgm:t>
        <a:bodyPr/>
        <a:lstStyle/>
        <a:p>
          <a:r>
            <a:rPr lang="es-MX" sz="1600" b="1" dirty="0" smtClean="0">
              <a:solidFill>
                <a:schemeClr val="tx1"/>
              </a:solidFill>
              <a:latin typeface="Georgia" pitchFamily="18" charset="0"/>
            </a:rPr>
            <a:t>1000</a:t>
          </a:r>
        </a:p>
      </dgm:t>
    </dgm:pt>
    <dgm:pt modelId="{94B8FB79-485F-4C66-BF5D-5BD4C87313FD}" type="parTrans" cxnId="{336BCD42-C923-4882-B541-F4437D3BD40F}">
      <dgm:prSet/>
      <dgm:spPr/>
      <dgm:t>
        <a:bodyPr/>
        <a:lstStyle/>
        <a:p>
          <a:endParaRPr lang="es-MX" sz="1600">
            <a:solidFill>
              <a:schemeClr val="tx1"/>
            </a:solidFill>
            <a:latin typeface="Georgia" pitchFamily="18" charset="0"/>
          </a:endParaRPr>
        </a:p>
      </dgm:t>
    </dgm:pt>
    <dgm:pt modelId="{DA6DD31B-EE03-4F18-B4AE-EF270B97CA67}" type="sibTrans" cxnId="{336BCD42-C923-4882-B541-F4437D3BD40F}">
      <dgm:prSet/>
      <dgm:spPr/>
      <dgm:t>
        <a:bodyPr/>
        <a:lstStyle/>
        <a:p>
          <a:endParaRPr lang="es-MX" sz="1600">
            <a:solidFill>
              <a:schemeClr val="tx1"/>
            </a:solidFill>
            <a:latin typeface="Georgia" pitchFamily="18" charset="0"/>
          </a:endParaRPr>
        </a:p>
      </dgm:t>
    </dgm:pt>
    <dgm:pt modelId="{F07B9BFD-862A-4D29-B2D3-53B7482B44A5}">
      <dgm:prSet phldrT="[Texto]" custT="1"/>
      <dgm:spPr>
        <a:solidFill>
          <a:schemeClr val="accent5">
            <a:lumMod val="60000"/>
            <a:lumOff val="40000"/>
          </a:schemeClr>
        </a:solidFill>
      </dgm:spPr>
      <dgm:t>
        <a:bodyPr/>
        <a:lstStyle/>
        <a:p>
          <a:r>
            <a:rPr lang="es-MX" sz="1600" b="1" dirty="0" smtClean="0">
              <a:solidFill>
                <a:schemeClr val="tx1"/>
              </a:solidFill>
              <a:latin typeface="Georgia" pitchFamily="18" charset="0"/>
            </a:rPr>
            <a:t>70</a:t>
          </a:r>
        </a:p>
      </dgm:t>
    </dgm:pt>
    <dgm:pt modelId="{890FE208-7D00-41D0-981D-86169A700957}" type="parTrans" cxnId="{39E79438-74B6-4D4A-A2E0-A37AFCE6C77D}">
      <dgm:prSet/>
      <dgm:spPr/>
      <dgm:t>
        <a:bodyPr/>
        <a:lstStyle/>
        <a:p>
          <a:endParaRPr lang="es-MX" sz="1600">
            <a:solidFill>
              <a:schemeClr val="tx1"/>
            </a:solidFill>
            <a:latin typeface="Georgia" pitchFamily="18" charset="0"/>
          </a:endParaRPr>
        </a:p>
      </dgm:t>
    </dgm:pt>
    <dgm:pt modelId="{91106D57-7297-44B0-9CA4-133A2133E50D}" type="sibTrans" cxnId="{39E79438-74B6-4D4A-A2E0-A37AFCE6C77D}">
      <dgm:prSet/>
      <dgm:spPr/>
      <dgm:t>
        <a:bodyPr/>
        <a:lstStyle/>
        <a:p>
          <a:endParaRPr lang="es-MX" sz="1600">
            <a:solidFill>
              <a:schemeClr val="tx1"/>
            </a:solidFill>
            <a:latin typeface="Georgia" pitchFamily="18" charset="0"/>
          </a:endParaRPr>
        </a:p>
      </dgm:t>
    </dgm:pt>
    <dgm:pt modelId="{EE3AC098-E306-424F-8909-CD92A2027FE7}">
      <dgm:prSet phldrT="[Texto]" custT="1"/>
      <dgm:spPr/>
      <dgm:t>
        <a:bodyPr/>
        <a:lstStyle/>
        <a:p>
          <a:r>
            <a:rPr lang="es-MX" sz="1600" b="1" dirty="0" smtClean="0">
              <a:solidFill>
                <a:schemeClr val="tx1"/>
              </a:solidFill>
              <a:latin typeface="Georgia" pitchFamily="18" charset="0"/>
            </a:rPr>
            <a:t>674</a:t>
          </a:r>
        </a:p>
      </dgm:t>
    </dgm:pt>
    <dgm:pt modelId="{F0DACA9C-DE06-484C-9E65-AD74F773EABC}" type="parTrans" cxnId="{6040FF41-CA59-4AAD-BFD0-AFECBEB93DDA}">
      <dgm:prSet/>
      <dgm:spPr/>
      <dgm:t>
        <a:bodyPr/>
        <a:lstStyle/>
        <a:p>
          <a:endParaRPr lang="es-MX" sz="1600">
            <a:solidFill>
              <a:schemeClr val="tx1"/>
            </a:solidFill>
            <a:latin typeface="Georgia" pitchFamily="18" charset="0"/>
          </a:endParaRPr>
        </a:p>
      </dgm:t>
    </dgm:pt>
    <dgm:pt modelId="{317B8CB2-B7E5-4FD3-8AE2-15C4320772BE}" type="sibTrans" cxnId="{6040FF41-CA59-4AAD-BFD0-AFECBEB93DDA}">
      <dgm:prSet/>
      <dgm:spPr/>
      <dgm:t>
        <a:bodyPr/>
        <a:lstStyle/>
        <a:p>
          <a:endParaRPr lang="es-MX" sz="1600">
            <a:solidFill>
              <a:schemeClr val="tx1"/>
            </a:solidFill>
            <a:latin typeface="Georgia" pitchFamily="18" charset="0"/>
          </a:endParaRPr>
        </a:p>
      </dgm:t>
    </dgm:pt>
    <dgm:pt modelId="{67397B14-C4A2-414F-A07F-146F41358E02}">
      <dgm:prSet phldrT="[Texto]" custT="1"/>
      <dgm:spPr>
        <a:solidFill>
          <a:schemeClr val="accent5">
            <a:lumMod val="60000"/>
            <a:lumOff val="40000"/>
          </a:schemeClr>
        </a:solidFill>
      </dgm:spPr>
      <dgm:t>
        <a:bodyPr/>
        <a:lstStyle/>
        <a:p>
          <a:r>
            <a:rPr lang="es-MX" sz="1600" b="1" dirty="0" smtClean="0">
              <a:solidFill>
                <a:schemeClr val="tx1"/>
              </a:solidFill>
              <a:latin typeface="Georgia" pitchFamily="18" charset="0"/>
            </a:rPr>
            <a:t>242</a:t>
          </a:r>
        </a:p>
      </dgm:t>
    </dgm:pt>
    <dgm:pt modelId="{787D02E6-B9BB-4770-A4BB-63C45DF027FD}" type="parTrans" cxnId="{882E8D9B-B7E3-4F73-9BCF-1623C4F6A770}">
      <dgm:prSet/>
      <dgm:spPr/>
      <dgm:t>
        <a:bodyPr/>
        <a:lstStyle/>
        <a:p>
          <a:endParaRPr lang="es-MX" sz="1600">
            <a:solidFill>
              <a:schemeClr val="tx1"/>
            </a:solidFill>
            <a:latin typeface="Georgia" pitchFamily="18" charset="0"/>
          </a:endParaRPr>
        </a:p>
      </dgm:t>
    </dgm:pt>
    <dgm:pt modelId="{E39D7B16-19EE-48FE-B5FD-4BC1CB71C94F}" type="sibTrans" cxnId="{882E8D9B-B7E3-4F73-9BCF-1623C4F6A770}">
      <dgm:prSet/>
      <dgm:spPr/>
      <dgm:t>
        <a:bodyPr/>
        <a:lstStyle/>
        <a:p>
          <a:endParaRPr lang="es-MX" sz="1600">
            <a:solidFill>
              <a:schemeClr val="tx1"/>
            </a:solidFill>
            <a:latin typeface="Georgia" pitchFamily="18" charset="0"/>
          </a:endParaRPr>
        </a:p>
      </dgm:t>
    </dgm:pt>
    <dgm:pt modelId="{EC9877F5-DD25-40AC-B3F9-E20464B6792F}">
      <dgm:prSet phldrT="[Texto]" custT="1"/>
      <dgm:spPr/>
      <dgm:t>
        <a:bodyPr/>
        <a:lstStyle/>
        <a:p>
          <a:r>
            <a:rPr lang="es-MX" sz="1600" b="1" dirty="0" smtClean="0">
              <a:solidFill>
                <a:schemeClr val="tx1"/>
              </a:solidFill>
              <a:latin typeface="Georgia" pitchFamily="18" charset="0"/>
            </a:rPr>
            <a:t>Media Superior</a:t>
          </a:r>
          <a:endParaRPr lang="es-MX" sz="1600" b="1" dirty="0">
            <a:solidFill>
              <a:schemeClr val="tx1"/>
            </a:solidFill>
            <a:latin typeface="Georgia" pitchFamily="18" charset="0"/>
          </a:endParaRPr>
        </a:p>
      </dgm:t>
    </dgm:pt>
    <dgm:pt modelId="{6E3DD630-4B7C-45A7-A935-4F6DAFEC39A4}" type="parTrans" cxnId="{6C6C52E9-64AB-4206-B97C-A4B40F30A639}">
      <dgm:prSet/>
      <dgm:spPr/>
      <dgm:t>
        <a:bodyPr/>
        <a:lstStyle/>
        <a:p>
          <a:endParaRPr lang="es-MX" sz="1600">
            <a:solidFill>
              <a:schemeClr val="tx1"/>
            </a:solidFill>
            <a:latin typeface="Georgia" pitchFamily="18" charset="0"/>
          </a:endParaRPr>
        </a:p>
      </dgm:t>
    </dgm:pt>
    <dgm:pt modelId="{E6B903DB-49B0-4987-8558-9AF098B363D7}" type="sibTrans" cxnId="{6C6C52E9-64AB-4206-B97C-A4B40F30A639}">
      <dgm:prSet/>
      <dgm:spPr/>
      <dgm:t>
        <a:bodyPr/>
        <a:lstStyle/>
        <a:p>
          <a:endParaRPr lang="es-MX" sz="1600">
            <a:solidFill>
              <a:schemeClr val="tx1"/>
            </a:solidFill>
            <a:latin typeface="Georgia" pitchFamily="18" charset="0"/>
          </a:endParaRPr>
        </a:p>
      </dgm:t>
    </dgm:pt>
    <dgm:pt modelId="{02F195DA-4A35-4FB5-8981-3342A840D615}">
      <dgm:prSet phldrT="[Texto]" custT="1"/>
      <dgm:spPr/>
      <dgm:t>
        <a:bodyPr/>
        <a:lstStyle/>
        <a:p>
          <a:r>
            <a:rPr lang="es-MX" sz="1600" b="1" dirty="0" smtClean="0">
              <a:solidFill>
                <a:schemeClr val="tx1"/>
              </a:solidFill>
              <a:latin typeface="Georgia" pitchFamily="18" charset="0"/>
            </a:rPr>
            <a:t>Superior</a:t>
          </a:r>
          <a:endParaRPr lang="es-MX" sz="1600" b="1" dirty="0">
            <a:solidFill>
              <a:schemeClr val="tx1"/>
            </a:solidFill>
            <a:latin typeface="Georgia" pitchFamily="18" charset="0"/>
          </a:endParaRPr>
        </a:p>
      </dgm:t>
    </dgm:pt>
    <dgm:pt modelId="{55303B81-CF52-4C42-B623-38B5A3B066EB}" type="parTrans" cxnId="{52C6DC24-F29D-4609-9367-A89F4539C14E}">
      <dgm:prSet/>
      <dgm:spPr/>
      <dgm:t>
        <a:bodyPr/>
        <a:lstStyle/>
        <a:p>
          <a:endParaRPr lang="es-MX" sz="1600">
            <a:solidFill>
              <a:schemeClr val="tx1"/>
            </a:solidFill>
            <a:latin typeface="Georgia" pitchFamily="18" charset="0"/>
          </a:endParaRPr>
        </a:p>
      </dgm:t>
    </dgm:pt>
    <dgm:pt modelId="{49825CA0-787C-473F-95AC-40A3B21071C8}" type="sibTrans" cxnId="{52C6DC24-F29D-4609-9367-A89F4539C14E}">
      <dgm:prSet/>
      <dgm:spPr/>
      <dgm:t>
        <a:bodyPr/>
        <a:lstStyle/>
        <a:p>
          <a:endParaRPr lang="es-MX" sz="1600">
            <a:solidFill>
              <a:schemeClr val="tx1"/>
            </a:solidFill>
            <a:latin typeface="Georgia" pitchFamily="18" charset="0"/>
          </a:endParaRPr>
        </a:p>
      </dgm:t>
    </dgm:pt>
    <dgm:pt modelId="{6F56A3DA-5592-4444-B5A5-6D81BEB62CE7}">
      <dgm:prSet phldrT="[Texto]" custT="1"/>
      <dgm:spPr/>
      <dgm:t>
        <a:bodyPr vert="vert270"/>
        <a:lstStyle/>
        <a:p>
          <a:r>
            <a:rPr lang="es-MX" sz="1600" b="1" dirty="0" smtClean="0">
              <a:solidFill>
                <a:schemeClr val="tx1"/>
              </a:solidFill>
              <a:latin typeface="Georgia" pitchFamily="18" charset="0"/>
            </a:rPr>
            <a:t>290</a:t>
          </a:r>
        </a:p>
      </dgm:t>
    </dgm:pt>
    <dgm:pt modelId="{17177EEC-85B9-4FA1-A150-20ADD2162A5B}" type="parTrans" cxnId="{652CFD26-4520-4DEA-8663-140EB0656DBC}">
      <dgm:prSet/>
      <dgm:spPr/>
      <dgm:t>
        <a:bodyPr/>
        <a:lstStyle/>
        <a:p>
          <a:endParaRPr lang="es-MX" sz="1600">
            <a:solidFill>
              <a:schemeClr val="tx1"/>
            </a:solidFill>
            <a:latin typeface="Georgia" pitchFamily="18" charset="0"/>
          </a:endParaRPr>
        </a:p>
      </dgm:t>
    </dgm:pt>
    <dgm:pt modelId="{3233D6DC-B710-4B0B-907B-57057A9849AF}" type="sibTrans" cxnId="{652CFD26-4520-4DEA-8663-140EB0656DBC}">
      <dgm:prSet/>
      <dgm:spPr/>
      <dgm:t>
        <a:bodyPr/>
        <a:lstStyle/>
        <a:p>
          <a:endParaRPr lang="es-MX" sz="1600">
            <a:solidFill>
              <a:schemeClr val="tx1"/>
            </a:solidFill>
            <a:latin typeface="Georgia" pitchFamily="18" charset="0"/>
          </a:endParaRPr>
        </a:p>
      </dgm:t>
    </dgm:pt>
    <dgm:pt modelId="{3EDAA024-9B64-4C83-BBD0-C3D5B13606EA}">
      <dgm:prSet phldrT="[Texto]" custT="1"/>
      <dgm:spPr>
        <a:solidFill>
          <a:schemeClr val="accent5">
            <a:lumMod val="60000"/>
            <a:lumOff val="40000"/>
          </a:schemeClr>
        </a:solidFill>
      </dgm:spPr>
      <dgm:t>
        <a:bodyPr/>
        <a:lstStyle/>
        <a:p>
          <a:r>
            <a:rPr lang="es-MX" sz="1600" b="1" dirty="0" smtClean="0">
              <a:solidFill>
                <a:schemeClr val="tx1"/>
              </a:solidFill>
              <a:latin typeface="Georgia" pitchFamily="18" charset="0"/>
            </a:rPr>
            <a:t>384</a:t>
          </a:r>
        </a:p>
      </dgm:t>
    </dgm:pt>
    <dgm:pt modelId="{B09B2A63-58B9-4076-9A8D-1DD405753C05}" type="parTrans" cxnId="{EEBECAA4-755D-4AB3-9126-317576D541B4}">
      <dgm:prSet/>
      <dgm:spPr/>
      <dgm:t>
        <a:bodyPr/>
        <a:lstStyle/>
        <a:p>
          <a:endParaRPr lang="es-MX" sz="1600">
            <a:solidFill>
              <a:schemeClr val="tx1"/>
            </a:solidFill>
            <a:latin typeface="Georgia" pitchFamily="18" charset="0"/>
          </a:endParaRPr>
        </a:p>
      </dgm:t>
    </dgm:pt>
    <dgm:pt modelId="{D9B526DF-1CFC-44BC-B7DB-F52D42F7FBDE}" type="sibTrans" cxnId="{EEBECAA4-755D-4AB3-9126-317576D541B4}">
      <dgm:prSet/>
      <dgm:spPr/>
      <dgm:t>
        <a:bodyPr/>
        <a:lstStyle/>
        <a:p>
          <a:endParaRPr lang="es-MX" sz="1600">
            <a:solidFill>
              <a:schemeClr val="tx1"/>
            </a:solidFill>
            <a:latin typeface="Georgia" pitchFamily="18" charset="0"/>
          </a:endParaRPr>
        </a:p>
      </dgm:t>
    </dgm:pt>
    <dgm:pt modelId="{C837039C-9F20-426C-964E-09FD3FB74726}">
      <dgm:prSet phldrT="[Texto]" custT="1"/>
      <dgm:spPr>
        <a:solidFill>
          <a:schemeClr val="accent3">
            <a:hueOff val="0"/>
            <a:satOff val="0"/>
            <a:lumOff val="0"/>
          </a:schemeClr>
        </a:solidFill>
      </dgm:spPr>
      <dgm:t>
        <a:bodyPr/>
        <a:lstStyle/>
        <a:p>
          <a:r>
            <a:rPr lang="es-MX" sz="1600" b="1" dirty="0" smtClean="0">
              <a:solidFill>
                <a:schemeClr val="tx1"/>
              </a:solidFill>
              <a:latin typeface="Georgia" pitchFamily="18" charset="0"/>
            </a:rPr>
            <a:t>916</a:t>
          </a:r>
          <a:endParaRPr lang="es-MX" sz="1600" b="1" dirty="0">
            <a:solidFill>
              <a:schemeClr val="tx1"/>
            </a:solidFill>
            <a:latin typeface="Georgia" pitchFamily="18" charset="0"/>
          </a:endParaRPr>
        </a:p>
      </dgm:t>
    </dgm:pt>
    <dgm:pt modelId="{856C13AC-0D2E-4765-AB59-F43E8C902C6B}" type="parTrans" cxnId="{73C3A287-78CD-4BEE-A7EC-9524320B53D9}">
      <dgm:prSet/>
      <dgm:spPr/>
      <dgm:t>
        <a:bodyPr/>
        <a:lstStyle/>
        <a:p>
          <a:endParaRPr lang="es-MX" sz="1600">
            <a:solidFill>
              <a:schemeClr val="tx1"/>
            </a:solidFill>
            <a:latin typeface="Georgia" pitchFamily="18" charset="0"/>
          </a:endParaRPr>
        </a:p>
      </dgm:t>
    </dgm:pt>
    <dgm:pt modelId="{B8CDDB4D-34B9-480B-B8A5-EC4B34E7455E}" type="sibTrans" cxnId="{73C3A287-78CD-4BEE-A7EC-9524320B53D9}">
      <dgm:prSet/>
      <dgm:spPr/>
      <dgm:t>
        <a:bodyPr/>
        <a:lstStyle/>
        <a:p>
          <a:endParaRPr lang="es-MX" sz="1600">
            <a:solidFill>
              <a:schemeClr val="tx1"/>
            </a:solidFill>
            <a:latin typeface="Georgia" pitchFamily="18" charset="0"/>
          </a:endParaRPr>
        </a:p>
      </dgm:t>
    </dgm:pt>
    <dgm:pt modelId="{DB561D2F-58A3-4734-822E-C9C75A04403F}">
      <dgm:prSet phldrT="[Texto]" custT="1"/>
      <dgm:spPr/>
      <dgm:t>
        <a:bodyPr/>
        <a:lstStyle/>
        <a:p>
          <a:r>
            <a:rPr lang="es-MX" sz="1600" b="1" dirty="0" smtClean="0">
              <a:solidFill>
                <a:schemeClr val="tx1"/>
              </a:solidFill>
              <a:latin typeface="Georgia" pitchFamily="18" charset="0"/>
            </a:rPr>
            <a:t>986</a:t>
          </a:r>
          <a:endParaRPr lang="es-MX" sz="1600" b="1" dirty="0">
            <a:solidFill>
              <a:schemeClr val="tx1"/>
            </a:solidFill>
            <a:latin typeface="Georgia" pitchFamily="18" charset="0"/>
          </a:endParaRPr>
        </a:p>
      </dgm:t>
    </dgm:pt>
    <dgm:pt modelId="{D976925C-2CC6-4FF4-A9BA-8EAFB69C94CE}" type="parTrans" cxnId="{9B0FB242-9F2F-41A2-BB40-0E91556094A3}">
      <dgm:prSet/>
      <dgm:spPr/>
      <dgm:t>
        <a:bodyPr/>
        <a:lstStyle/>
        <a:p>
          <a:endParaRPr lang="es-MX" sz="1600">
            <a:solidFill>
              <a:schemeClr val="tx1"/>
            </a:solidFill>
            <a:latin typeface="Georgia" pitchFamily="18" charset="0"/>
          </a:endParaRPr>
        </a:p>
      </dgm:t>
    </dgm:pt>
    <dgm:pt modelId="{C1040017-99AA-4FD7-AF61-460BF10EE547}" type="sibTrans" cxnId="{9B0FB242-9F2F-41A2-BB40-0E91556094A3}">
      <dgm:prSet/>
      <dgm:spPr/>
      <dgm:t>
        <a:bodyPr/>
        <a:lstStyle/>
        <a:p>
          <a:endParaRPr lang="es-MX" sz="1600">
            <a:solidFill>
              <a:schemeClr val="tx1"/>
            </a:solidFill>
            <a:latin typeface="Georgia" pitchFamily="18" charset="0"/>
          </a:endParaRPr>
        </a:p>
      </dgm:t>
    </dgm:pt>
    <dgm:pt modelId="{F3791FE8-217A-4ACA-94CA-019A2C784515}">
      <dgm:prSet phldrT="[Texto]" custT="1"/>
      <dgm:spPr>
        <a:solidFill>
          <a:schemeClr val="accent5">
            <a:lumMod val="60000"/>
            <a:lumOff val="40000"/>
          </a:schemeClr>
        </a:solidFill>
      </dgm:spPr>
      <dgm:t>
        <a:bodyPr/>
        <a:lstStyle/>
        <a:p>
          <a:r>
            <a:rPr lang="es-MX" sz="1600" b="1" dirty="0" smtClean="0">
              <a:solidFill>
                <a:schemeClr val="tx1"/>
              </a:solidFill>
              <a:latin typeface="Georgia" pitchFamily="18" charset="0"/>
            </a:rPr>
            <a:t>14</a:t>
          </a:r>
        </a:p>
      </dgm:t>
    </dgm:pt>
    <dgm:pt modelId="{FC6C8086-8638-4B7D-99CF-A41E5DF58DC9}" type="parTrans" cxnId="{C2649CF5-D5AC-4924-8D67-5584A27ABAFF}">
      <dgm:prSet/>
      <dgm:spPr/>
      <dgm:t>
        <a:bodyPr/>
        <a:lstStyle/>
        <a:p>
          <a:endParaRPr lang="es-MX" sz="1600">
            <a:solidFill>
              <a:schemeClr val="tx1"/>
            </a:solidFill>
            <a:latin typeface="Georgia" pitchFamily="18" charset="0"/>
          </a:endParaRPr>
        </a:p>
      </dgm:t>
    </dgm:pt>
    <dgm:pt modelId="{2F5A728D-45DF-4519-8E1C-7A0D02AD28AA}" type="sibTrans" cxnId="{C2649CF5-D5AC-4924-8D67-5584A27ABAFF}">
      <dgm:prSet/>
      <dgm:spPr/>
      <dgm:t>
        <a:bodyPr/>
        <a:lstStyle/>
        <a:p>
          <a:endParaRPr lang="es-MX" sz="1600">
            <a:solidFill>
              <a:schemeClr val="tx1"/>
            </a:solidFill>
            <a:latin typeface="Georgia" pitchFamily="18" charset="0"/>
          </a:endParaRPr>
        </a:p>
      </dgm:t>
    </dgm:pt>
    <dgm:pt modelId="{134C8C91-4CB2-459D-96F7-28FF74952E36}" type="pres">
      <dgm:prSet presAssocID="{2913B59B-D6DE-4B05-92B2-C039A7BE6FAC}" presName="mainComposite" presStyleCnt="0">
        <dgm:presLayoutVars>
          <dgm:chPref val="1"/>
          <dgm:dir/>
          <dgm:animOne val="branch"/>
          <dgm:animLvl val="lvl"/>
          <dgm:resizeHandles val="exact"/>
        </dgm:presLayoutVars>
      </dgm:prSet>
      <dgm:spPr/>
      <dgm:t>
        <a:bodyPr/>
        <a:lstStyle/>
        <a:p>
          <a:endParaRPr lang="es-MX"/>
        </a:p>
      </dgm:t>
    </dgm:pt>
    <dgm:pt modelId="{DF5C5B54-477E-4F88-85C4-9DE296F009CB}" type="pres">
      <dgm:prSet presAssocID="{2913B59B-D6DE-4B05-92B2-C039A7BE6FAC}" presName="hierFlow" presStyleCnt="0"/>
      <dgm:spPr/>
    </dgm:pt>
    <dgm:pt modelId="{340C0192-1722-4FFA-B6F7-0AC3965892F9}" type="pres">
      <dgm:prSet presAssocID="{2913B59B-D6DE-4B05-92B2-C039A7BE6FAC}" presName="firstBuf" presStyleCnt="0"/>
      <dgm:spPr/>
    </dgm:pt>
    <dgm:pt modelId="{5BE1A659-0223-4B4D-9951-190F5C7214FD}" type="pres">
      <dgm:prSet presAssocID="{2913B59B-D6DE-4B05-92B2-C039A7BE6FAC}" presName="hierChild1" presStyleCnt="0">
        <dgm:presLayoutVars>
          <dgm:chPref val="1"/>
          <dgm:animOne val="branch"/>
          <dgm:animLvl val="lvl"/>
        </dgm:presLayoutVars>
      </dgm:prSet>
      <dgm:spPr/>
    </dgm:pt>
    <dgm:pt modelId="{7994A025-9936-4C9B-9A1B-CD91FD07DB8B}" type="pres">
      <dgm:prSet presAssocID="{CABCB021-50DC-48AA-AF14-6245E5A48AA2}" presName="Name14" presStyleCnt="0"/>
      <dgm:spPr/>
    </dgm:pt>
    <dgm:pt modelId="{E674F2FE-BFF7-4CE0-8BD6-3F940FA77058}" type="pres">
      <dgm:prSet presAssocID="{CABCB021-50DC-48AA-AF14-6245E5A48AA2}" presName="level1Shape" presStyleLbl="node0" presStyleIdx="0" presStyleCnt="1" custLinFactNeighborX="-65360" custLinFactNeighborY="-17123">
        <dgm:presLayoutVars>
          <dgm:chPref val="3"/>
        </dgm:presLayoutVars>
      </dgm:prSet>
      <dgm:spPr/>
      <dgm:t>
        <a:bodyPr/>
        <a:lstStyle/>
        <a:p>
          <a:endParaRPr lang="es-MX"/>
        </a:p>
      </dgm:t>
    </dgm:pt>
    <dgm:pt modelId="{DE35C6F5-CD2D-419E-82EE-81925330C920}" type="pres">
      <dgm:prSet presAssocID="{CABCB021-50DC-48AA-AF14-6245E5A48AA2}" presName="hierChild2" presStyleCnt="0"/>
      <dgm:spPr/>
    </dgm:pt>
    <dgm:pt modelId="{994E290B-7B2F-414F-8A42-A6DFCA3E5E12}" type="pres">
      <dgm:prSet presAssocID="{D976925C-2CC6-4FF4-A9BA-8EAFB69C94CE}" presName="Name19" presStyleLbl="parChTrans1D2" presStyleIdx="0" presStyleCnt="2"/>
      <dgm:spPr/>
      <dgm:t>
        <a:bodyPr/>
        <a:lstStyle/>
        <a:p>
          <a:endParaRPr lang="es-MX"/>
        </a:p>
      </dgm:t>
    </dgm:pt>
    <dgm:pt modelId="{C326F98E-BDF8-4D17-A75B-B2B4F7E4CD53}" type="pres">
      <dgm:prSet presAssocID="{DB561D2F-58A3-4734-822E-C9C75A04403F}" presName="Name21" presStyleCnt="0"/>
      <dgm:spPr/>
    </dgm:pt>
    <dgm:pt modelId="{2C3DB345-581E-4246-BCF8-6831F32218A4}" type="pres">
      <dgm:prSet presAssocID="{DB561D2F-58A3-4734-822E-C9C75A04403F}" presName="level2Shape" presStyleLbl="node2" presStyleIdx="0" presStyleCnt="2"/>
      <dgm:spPr/>
      <dgm:t>
        <a:bodyPr/>
        <a:lstStyle/>
        <a:p>
          <a:endParaRPr lang="es-MX"/>
        </a:p>
      </dgm:t>
    </dgm:pt>
    <dgm:pt modelId="{C179E063-28B5-4D2C-8576-C3AE28FC49A3}" type="pres">
      <dgm:prSet presAssocID="{DB561D2F-58A3-4734-822E-C9C75A04403F}" presName="hierChild3" presStyleCnt="0"/>
      <dgm:spPr/>
    </dgm:pt>
    <dgm:pt modelId="{CAE381A2-7DD9-415E-9244-3CDFE0B37787}" type="pres">
      <dgm:prSet presAssocID="{856C13AC-0D2E-4765-AB59-F43E8C902C6B}" presName="Name19" presStyleLbl="parChTrans1D3" presStyleIdx="0" presStyleCnt="2"/>
      <dgm:spPr/>
      <dgm:t>
        <a:bodyPr/>
        <a:lstStyle/>
        <a:p>
          <a:endParaRPr lang="es-MX"/>
        </a:p>
      </dgm:t>
    </dgm:pt>
    <dgm:pt modelId="{FB8BA701-E0C6-4CD8-A17E-D0F2B1F01AF3}" type="pres">
      <dgm:prSet presAssocID="{C837039C-9F20-426C-964E-09FD3FB74726}" presName="Name21" presStyleCnt="0"/>
      <dgm:spPr/>
    </dgm:pt>
    <dgm:pt modelId="{6FFAEA16-E7BC-4664-B712-75B71ECD8853}" type="pres">
      <dgm:prSet presAssocID="{C837039C-9F20-426C-964E-09FD3FB74726}" presName="level2Shape" presStyleLbl="node3" presStyleIdx="0" presStyleCnt="2"/>
      <dgm:spPr/>
      <dgm:t>
        <a:bodyPr/>
        <a:lstStyle/>
        <a:p>
          <a:endParaRPr lang="es-MX"/>
        </a:p>
      </dgm:t>
    </dgm:pt>
    <dgm:pt modelId="{91990634-C041-42BD-BFFF-0A0A501F9F87}" type="pres">
      <dgm:prSet presAssocID="{C837039C-9F20-426C-964E-09FD3FB74726}" presName="hierChild3" presStyleCnt="0"/>
      <dgm:spPr/>
    </dgm:pt>
    <dgm:pt modelId="{365DE92A-9224-405E-A576-DEEFED4DA803}" type="pres">
      <dgm:prSet presAssocID="{F0DACA9C-DE06-484C-9E65-AD74F773EABC}" presName="Name19" presStyleLbl="parChTrans1D4" presStyleIdx="0" presStyleCnt="4"/>
      <dgm:spPr/>
      <dgm:t>
        <a:bodyPr/>
        <a:lstStyle/>
        <a:p>
          <a:endParaRPr lang="es-MX"/>
        </a:p>
      </dgm:t>
    </dgm:pt>
    <dgm:pt modelId="{01625E75-D755-4E81-8241-FE3FE0251E4E}" type="pres">
      <dgm:prSet presAssocID="{EE3AC098-E306-424F-8909-CD92A2027FE7}" presName="Name21" presStyleCnt="0"/>
      <dgm:spPr/>
    </dgm:pt>
    <dgm:pt modelId="{6E7BFBC0-FE3B-4CC9-9CD8-A236B9719ACA}" type="pres">
      <dgm:prSet presAssocID="{EE3AC098-E306-424F-8909-CD92A2027FE7}" presName="level2Shape" presStyleLbl="node4" presStyleIdx="0" presStyleCnt="4"/>
      <dgm:spPr/>
      <dgm:t>
        <a:bodyPr/>
        <a:lstStyle/>
        <a:p>
          <a:endParaRPr lang="es-MX"/>
        </a:p>
      </dgm:t>
    </dgm:pt>
    <dgm:pt modelId="{1F28E308-472A-49E3-BEA3-65FA1BB58292}" type="pres">
      <dgm:prSet presAssocID="{EE3AC098-E306-424F-8909-CD92A2027FE7}" presName="hierChild3" presStyleCnt="0"/>
      <dgm:spPr/>
    </dgm:pt>
    <dgm:pt modelId="{FE71B735-DE7A-48F5-B6A0-89D9D9413058}" type="pres">
      <dgm:prSet presAssocID="{17177EEC-85B9-4FA1-A150-20ADD2162A5B}" presName="Name19" presStyleLbl="parChTrans1D4" presStyleIdx="1" presStyleCnt="4"/>
      <dgm:spPr/>
      <dgm:t>
        <a:bodyPr/>
        <a:lstStyle/>
        <a:p>
          <a:endParaRPr lang="es-MX"/>
        </a:p>
      </dgm:t>
    </dgm:pt>
    <dgm:pt modelId="{22B2AFD1-0D86-435B-B76A-76C986C36312}" type="pres">
      <dgm:prSet presAssocID="{6F56A3DA-5592-4444-B5A5-6D81BEB62CE7}" presName="Name21" presStyleCnt="0"/>
      <dgm:spPr/>
    </dgm:pt>
    <dgm:pt modelId="{43203765-8C23-4EB3-9334-C7369930DEE2}" type="pres">
      <dgm:prSet presAssocID="{6F56A3DA-5592-4444-B5A5-6D81BEB62CE7}" presName="level2Shape" presStyleLbl="node4" presStyleIdx="1" presStyleCnt="4" custAng="7029486" custScaleY="240000"/>
      <dgm:spPr>
        <a:prstGeom prst="upArrowCallout">
          <a:avLst/>
        </a:prstGeom>
      </dgm:spPr>
      <dgm:t>
        <a:bodyPr/>
        <a:lstStyle/>
        <a:p>
          <a:endParaRPr lang="es-MX"/>
        </a:p>
      </dgm:t>
    </dgm:pt>
    <dgm:pt modelId="{E37B1BB9-70F6-4463-984B-A681429F7963}" type="pres">
      <dgm:prSet presAssocID="{6F56A3DA-5592-4444-B5A5-6D81BEB62CE7}" presName="hierChild3" presStyleCnt="0"/>
      <dgm:spPr/>
    </dgm:pt>
    <dgm:pt modelId="{60F75426-80A5-4997-AA3A-3E435941BC47}" type="pres">
      <dgm:prSet presAssocID="{FC6C8086-8638-4B7D-99CF-A41E5DF58DC9}" presName="Name19" presStyleLbl="parChTrans1D2" presStyleIdx="1" presStyleCnt="2"/>
      <dgm:spPr/>
      <dgm:t>
        <a:bodyPr/>
        <a:lstStyle/>
        <a:p>
          <a:endParaRPr lang="es-MX"/>
        </a:p>
      </dgm:t>
    </dgm:pt>
    <dgm:pt modelId="{7712872B-9101-45F3-83AF-E631AB468753}" type="pres">
      <dgm:prSet presAssocID="{F3791FE8-217A-4ACA-94CA-019A2C784515}" presName="Name21" presStyleCnt="0"/>
      <dgm:spPr/>
    </dgm:pt>
    <dgm:pt modelId="{95FE5085-DDF4-474B-A5D3-8E6084B27EF2}" type="pres">
      <dgm:prSet presAssocID="{F3791FE8-217A-4ACA-94CA-019A2C784515}" presName="level2Shape" presStyleLbl="node2" presStyleIdx="1" presStyleCnt="2"/>
      <dgm:spPr>
        <a:prstGeom prst="homePlate">
          <a:avLst/>
        </a:prstGeom>
      </dgm:spPr>
      <dgm:t>
        <a:bodyPr/>
        <a:lstStyle/>
        <a:p>
          <a:endParaRPr lang="es-MX"/>
        </a:p>
      </dgm:t>
    </dgm:pt>
    <dgm:pt modelId="{23F2FA59-158F-4749-8873-85FCD849AFEF}" type="pres">
      <dgm:prSet presAssocID="{F3791FE8-217A-4ACA-94CA-019A2C784515}" presName="hierChild3" presStyleCnt="0"/>
      <dgm:spPr/>
    </dgm:pt>
    <dgm:pt modelId="{3AF48B11-107F-44A7-93F8-4333E811C5E7}" type="pres">
      <dgm:prSet presAssocID="{890FE208-7D00-41D0-981D-86169A700957}" presName="Name19" presStyleLbl="parChTrans1D3" presStyleIdx="1" presStyleCnt="2"/>
      <dgm:spPr/>
      <dgm:t>
        <a:bodyPr/>
        <a:lstStyle/>
        <a:p>
          <a:endParaRPr lang="es-MX"/>
        </a:p>
      </dgm:t>
    </dgm:pt>
    <dgm:pt modelId="{35B99B7A-DC67-495D-95CC-2A01A2CEE800}" type="pres">
      <dgm:prSet presAssocID="{F07B9BFD-862A-4D29-B2D3-53B7482B44A5}" presName="Name21" presStyleCnt="0"/>
      <dgm:spPr/>
    </dgm:pt>
    <dgm:pt modelId="{AE754478-DA00-458F-9B0C-87FB3109961D}" type="pres">
      <dgm:prSet presAssocID="{F07B9BFD-862A-4D29-B2D3-53B7482B44A5}" presName="level2Shape" presStyleLbl="node3" presStyleIdx="1" presStyleCnt="2"/>
      <dgm:spPr>
        <a:prstGeom prst="homePlate">
          <a:avLst/>
        </a:prstGeom>
      </dgm:spPr>
      <dgm:t>
        <a:bodyPr/>
        <a:lstStyle/>
        <a:p>
          <a:endParaRPr lang="es-MX"/>
        </a:p>
      </dgm:t>
    </dgm:pt>
    <dgm:pt modelId="{F5B77553-99B6-4BA0-8792-B5ED33F5464F}" type="pres">
      <dgm:prSet presAssocID="{F07B9BFD-862A-4D29-B2D3-53B7482B44A5}" presName="hierChild3" presStyleCnt="0"/>
      <dgm:spPr/>
    </dgm:pt>
    <dgm:pt modelId="{3380FFE6-DD02-40B7-912E-AD0C65E5AFFD}" type="pres">
      <dgm:prSet presAssocID="{787D02E6-B9BB-4770-A4BB-63C45DF027FD}" presName="Name19" presStyleLbl="parChTrans1D4" presStyleIdx="2" presStyleCnt="4"/>
      <dgm:spPr/>
      <dgm:t>
        <a:bodyPr/>
        <a:lstStyle/>
        <a:p>
          <a:endParaRPr lang="es-MX"/>
        </a:p>
      </dgm:t>
    </dgm:pt>
    <dgm:pt modelId="{0E3A96B6-6C0E-446A-BA1A-1707A55CDB77}" type="pres">
      <dgm:prSet presAssocID="{67397B14-C4A2-414F-A07F-146F41358E02}" presName="Name21" presStyleCnt="0"/>
      <dgm:spPr/>
    </dgm:pt>
    <dgm:pt modelId="{8129257D-B2BD-46F4-94B9-042C5515E7D9}" type="pres">
      <dgm:prSet presAssocID="{67397B14-C4A2-414F-A07F-146F41358E02}" presName="level2Shape" presStyleLbl="node4" presStyleIdx="2" presStyleCnt="4"/>
      <dgm:spPr>
        <a:prstGeom prst="homePlate">
          <a:avLst/>
        </a:prstGeom>
      </dgm:spPr>
      <dgm:t>
        <a:bodyPr/>
        <a:lstStyle/>
        <a:p>
          <a:endParaRPr lang="es-MX"/>
        </a:p>
      </dgm:t>
    </dgm:pt>
    <dgm:pt modelId="{746C4171-3D15-4E02-B5E0-8D6162068BE9}" type="pres">
      <dgm:prSet presAssocID="{67397B14-C4A2-414F-A07F-146F41358E02}" presName="hierChild3" presStyleCnt="0"/>
      <dgm:spPr/>
    </dgm:pt>
    <dgm:pt modelId="{432B898F-E1B6-474C-A1A9-8F33DFBE5AD1}" type="pres">
      <dgm:prSet presAssocID="{B09B2A63-58B9-4076-9A8D-1DD405753C05}" presName="Name19" presStyleLbl="parChTrans1D4" presStyleIdx="3" presStyleCnt="4"/>
      <dgm:spPr/>
      <dgm:t>
        <a:bodyPr/>
        <a:lstStyle/>
        <a:p>
          <a:endParaRPr lang="es-MX"/>
        </a:p>
      </dgm:t>
    </dgm:pt>
    <dgm:pt modelId="{1AC65813-1C10-4F45-ACD5-9E91A93B4A9D}" type="pres">
      <dgm:prSet presAssocID="{3EDAA024-9B64-4C83-BBD0-C3D5B13606EA}" presName="Name21" presStyleCnt="0"/>
      <dgm:spPr/>
    </dgm:pt>
    <dgm:pt modelId="{5CDF1F2D-46F6-434D-B9FD-2458BB7DE379}" type="pres">
      <dgm:prSet presAssocID="{3EDAA024-9B64-4C83-BBD0-C3D5B13606EA}" presName="level2Shape" presStyleLbl="node4" presStyleIdx="3" presStyleCnt="4"/>
      <dgm:spPr>
        <a:prstGeom prst="homePlate">
          <a:avLst/>
        </a:prstGeom>
      </dgm:spPr>
      <dgm:t>
        <a:bodyPr/>
        <a:lstStyle/>
        <a:p>
          <a:endParaRPr lang="es-MX"/>
        </a:p>
      </dgm:t>
    </dgm:pt>
    <dgm:pt modelId="{90F45391-4B7A-4BA1-B974-A5A454A5E0DE}" type="pres">
      <dgm:prSet presAssocID="{3EDAA024-9B64-4C83-BBD0-C3D5B13606EA}" presName="hierChild3" presStyleCnt="0"/>
      <dgm:spPr/>
    </dgm:pt>
    <dgm:pt modelId="{3D2B8AF3-B8EC-4BA0-BE5E-7DC1BC823213}" type="pres">
      <dgm:prSet presAssocID="{2913B59B-D6DE-4B05-92B2-C039A7BE6FAC}" presName="bgShapesFlow" presStyleCnt="0"/>
      <dgm:spPr/>
    </dgm:pt>
    <dgm:pt modelId="{80B1AE8C-2D79-4894-A792-F02D5E8D6212}" type="pres">
      <dgm:prSet presAssocID="{F16E2B4B-C0A1-44F7-B1CA-49B3BC67381D}" presName="rectComp" presStyleCnt="0"/>
      <dgm:spPr/>
    </dgm:pt>
    <dgm:pt modelId="{98B5C6A3-514A-4836-866B-2A4515F351B8}" type="pres">
      <dgm:prSet presAssocID="{F16E2B4B-C0A1-44F7-B1CA-49B3BC67381D}" presName="bgRect" presStyleLbl="bgShp" presStyleIdx="0" presStyleCnt="6" custScaleY="78091"/>
      <dgm:spPr/>
      <dgm:t>
        <a:bodyPr/>
        <a:lstStyle/>
        <a:p>
          <a:endParaRPr lang="es-MX"/>
        </a:p>
      </dgm:t>
    </dgm:pt>
    <dgm:pt modelId="{892327CA-7427-4087-8DA2-2F67C63F9293}" type="pres">
      <dgm:prSet presAssocID="{F16E2B4B-C0A1-44F7-B1CA-49B3BC67381D}" presName="bgRectTx" presStyleLbl="bgShp" presStyleIdx="0" presStyleCnt="6">
        <dgm:presLayoutVars>
          <dgm:bulletEnabled val="1"/>
        </dgm:presLayoutVars>
      </dgm:prSet>
      <dgm:spPr/>
      <dgm:t>
        <a:bodyPr/>
        <a:lstStyle/>
        <a:p>
          <a:endParaRPr lang="es-MX"/>
        </a:p>
      </dgm:t>
    </dgm:pt>
    <dgm:pt modelId="{4FF428B2-4FD3-43E5-B082-7E6EBB210C83}" type="pres">
      <dgm:prSet presAssocID="{F16E2B4B-C0A1-44F7-B1CA-49B3BC67381D}" presName="spComp" presStyleCnt="0"/>
      <dgm:spPr/>
    </dgm:pt>
    <dgm:pt modelId="{AC211FD1-B1F0-4316-B102-2A86B8F322F3}" type="pres">
      <dgm:prSet presAssocID="{F16E2B4B-C0A1-44F7-B1CA-49B3BC67381D}" presName="vSp" presStyleCnt="0"/>
      <dgm:spPr/>
    </dgm:pt>
    <dgm:pt modelId="{6817AA5D-BAB7-4B5F-AC64-4E1E7D5D5DF2}" type="pres">
      <dgm:prSet presAssocID="{6E5FD89F-A2EE-41A6-9DB1-ADC7FFAE282F}" presName="rectComp" presStyleCnt="0"/>
      <dgm:spPr/>
    </dgm:pt>
    <dgm:pt modelId="{799308C6-4D06-4A0C-B287-6EE9BD287CA0}" type="pres">
      <dgm:prSet presAssocID="{6E5FD89F-A2EE-41A6-9DB1-ADC7FFAE282F}" presName="bgRect" presStyleLbl="bgShp" presStyleIdx="1" presStyleCnt="6"/>
      <dgm:spPr/>
      <dgm:t>
        <a:bodyPr/>
        <a:lstStyle/>
        <a:p>
          <a:endParaRPr lang="es-MX"/>
        </a:p>
      </dgm:t>
    </dgm:pt>
    <dgm:pt modelId="{26A4B12E-3C89-4B22-B74B-A9AFC90C7EA0}" type="pres">
      <dgm:prSet presAssocID="{6E5FD89F-A2EE-41A6-9DB1-ADC7FFAE282F}" presName="bgRectTx" presStyleLbl="bgShp" presStyleIdx="1" presStyleCnt="6">
        <dgm:presLayoutVars>
          <dgm:bulletEnabled val="1"/>
        </dgm:presLayoutVars>
      </dgm:prSet>
      <dgm:spPr/>
      <dgm:t>
        <a:bodyPr/>
        <a:lstStyle/>
        <a:p>
          <a:endParaRPr lang="es-MX"/>
        </a:p>
      </dgm:t>
    </dgm:pt>
    <dgm:pt modelId="{80C7F4AE-A71F-4464-A069-57474B75E9B5}" type="pres">
      <dgm:prSet presAssocID="{6E5FD89F-A2EE-41A6-9DB1-ADC7FFAE282F}" presName="spComp" presStyleCnt="0"/>
      <dgm:spPr/>
    </dgm:pt>
    <dgm:pt modelId="{83985FDD-8887-495B-80EB-D845E987996E}" type="pres">
      <dgm:prSet presAssocID="{6E5FD89F-A2EE-41A6-9DB1-ADC7FFAE282F}" presName="vSp" presStyleCnt="0"/>
      <dgm:spPr/>
    </dgm:pt>
    <dgm:pt modelId="{81DA7681-D05D-4239-9FF1-B4AA9EE53B3E}" type="pres">
      <dgm:prSet presAssocID="{45E41C64-CD81-4789-8AD1-FDB26B08D59F}" presName="rectComp" presStyleCnt="0"/>
      <dgm:spPr/>
    </dgm:pt>
    <dgm:pt modelId="{8D880578-3827-447E-A634-3E7FE2E4197D}" type="pres">
      <dgm:prSet presAssocID="{45E41C64-CD81-4789-8AD1-FDB26B08D59F}" presName="bgRect" presStyleLbl="bgShp" presStyleIdx="2" presStyleCnt="6"/>
      <dgm:spPr/>
      <dgm:t>
        <a:bodyPr/>
        <a:lstStyle/>
        <a:p>
          <a:endParaRPr lang="es-MX"/>
        </a:p>
      </dgm:t>
    </dgm:pt>
    <dgm:pt modelId="{5FD76481-45F1-416E-BB34-8DCAA706C257}" type="pres">
      <dgm:prSet presAssocID="{45E41C64-CD81-4789-8AD1-FDB26B08D59F}" presName="bgRectTx" presStyleLbl="bgShp" presStyleIdx="2" presStyleCnt="6">
        <dgm:presLayoutVars>
          <dgm:bulletEnabled val="1"/>
        </dgm:presLayoutVars>
      </dgm:prSet>
      <dgm:spPr/>
      <dgm:t>
        <a:bodyPr/>
        <a:lstStyle/>
        <a:p>
          <a:endParaRPr lang="es-MX"/>
        </a:p>
      </dgm:t>
    </dgm:pt>
    <dgm:pt modelId="{5C6611B9-639C-4FE5-9333-97BF11BCC913}" type="pres">
      <dgm:prSet presAssocID="{45E41C64-CD81-4789-8AD1-FDB26B08D59F}" presName="spComp" presStyleCnt="0"/>
      <dgm:spPr/>
    </dgm:pt>
    <dgm:pt modelId="{D7645C55-96F7-4893-9401-ACB1A4856622}" type="pres">
      <dgm:prSet presAssocID="{45E41C64-CD81-4789-8AD1-FDB26B08D59F}" presName="vSp" presStyleCnt="0"/>
      <dgm:spPr/>
    </dgm:pt>
    <dgm:pt modelId="{FF84C5BF-D61E-4B75-AB54-9B58F790CDAB}" type="pres">
      <dgm:prSet presAssocID="{EC9877F5-DD25-40AC-B3F9-E20464B6792F}" presName="rectComp" presStyleCnt="0"/>
      <dgm:spPr/>
    </dgm:pt>
    <dgm:pt modelId="{D3E1B5EB-D635-42F3-AC45-2AED0BBB1876}" type="pres">
      <dgm:prSet presAssocID="{EC9877F5-DD25-40AC-B3F9-E20464B6792F}" presName="bgRect" presStyleLbl="bgShp" presStyleIdx="3" presStyleCnt="6" custLinFactNeighborX="1204" custLinFactNeighborY="10655"/>
      <dgm:spPr/>
      <dgm:t>
        <a:bodyPr/>
        <a:lstStyle/>
        <a:p>
          <a:endParaRPr lang="es-MX"/>
        </a:p>
      </dgm:t>
    </dgm:pt>
    <dgm:pt modelId="{C2FF7A7B-13C3-4ED9-9007-2C9935CF8EB1}" type="pres">
      <dgm:prSet presAssocID="{EC9877F5-DD25-40AC-B3F9-E20464B6792F}" presName="bgRectTx" presStyleLbl="bgShp" presStyleIdx="3" presStyleCnt="6">
        <dgm:presLayoutVars>
          <dgm:bulletEnabled val="1"/>
        </dgm:presLayoutVars>
      </dgm:prSet>
      <dgm:spPr/>
      <dgm:t>
        <a:bodyPr/>
        <a:lstStyle/>
        <a:p>
          <a:endParaRPr lang="es-MX"/>
        </a:p>
      </dgm:t>
    </dgm:pt>
    <dgm:pt modelId="{00F51DC8-A10E-4BB1-B58E-B49A790B666C}" type="pres">
      <dgm:prSet presAssocID="{EC9877F5-DD25-40AC-B3F9-E20464B6792F}" presName="spComp" presStyleCnt="0"/>
      <dgm:spPr/>
    </dgm:pt>
    <dgm:pt modelId="{88BB6F81-1515-49B1-8DAF-D8457A0EA475}" type="pres">
      <dgm:prSet presAssocID="{EC9877F5-DD25-40AC-B3F9-E20464B6792F}" presName="vSp" presStyleCnt="0"/>
      <dgm:spPr/>
    </dgm:pt>
    <dgm:pt modelId="{C0499486-5481-4CC2-984C-D163C482ACDB}" type="pres">
      <dgm:prSet presAssocID="{02F195DA-4A35-4FB5-8981-3342A840D615}" presName="rectComp" presStyleCnt="0"/>
      <dgm:spPr/>
    </dgm:pt>
    <dgm:pt modelId="{2F807EDF-59C4-4E37-AE31-C4F3E7B137EE}" type="pres">
      <dgm:prSet presAssocID="{02F195DA-4A35-4FB5-8981-3342A840D615}" presName="bgRect" presStyleLbl="bgShp" presStyleIdx="4" presStyleCnt="6" custLinFactNeighborX="1171" custLinFactNeighborY="19924"/>
      <dgm:spPr/>
      <dgm:t>
        <a:bodyPr/>
        <a:lstStyle/>
        <a:p>
          <a:endParaRPr lang="es-MX"/>
        </a:p>
      </dgm:t>
    </dgm:pt>
    <dgm:pt modelId="{E03580B1-5B61-46EC-94AB-41DAD1AE8D45}" type="pres">
      <dgm:prSet presAssocID="{02F195DA-4A35-4FB5-8981-3342A840D615}" presName="bgRectTx" presStyleLbl="bgShp" presStyleIdx="4" presStyleCnt="6">
        <dgm:presLayoutVars>
          <dgm:bulletEnabled val="1"/>
        </dgm:presLayoutVars>
      </dgm:prSet>
      <dgm:spPr/>
      <dgm:t>
        <a:bodyPr/>
        <a:lstStyle/>
        <a:p>
          <a:endParaRPr lang="es-MX"/>
        </a:p>
      </dgm:t>
    </dgm:pt>
    <dgm:pt modelId="{E2604DC2-2C7E-4EDE-B71F-BA9807B64AFD}" type="pres">
      <dgm:prSet presAssocID="{02F195DA-4A35-4FB5-8981-3342A840D615}" presName="spComp" presStyleCnt="0"/>
      <dgm:spPr/>
    </dgm:pt>
    <dgm:pt modelId="{0B6CD8D2-0871-467F-8239-B2B3BD4475EF}" type="pres">
      <dgm:prSet presAssocID="{02F195DA-4A35-4FB5-8981-3342A840D615}" presName="vSp" presStyleCnt="0"/>
      <dgm:spPr/>
    </dgm:pt>
    <dgm:pt modelId="{2EB0AAC2-EB51-4784-97A9-7A763868053F}" type="pres">
      <dgm:prSet presAssocID="{46B90A8C-C33C-494D-8B9D-42C29B18F084}" presName="rectComp" presStyleCnt="0"/>
      <dgm:spPr/>
    </dgm:pt>
    <dgm:pt modelId="{DD0879F4-961D-41A3-9FAB-BF7C15CCC49A}" type="pres">
      <dgm:prSet presAssocID="{46B90A8C-C33C-494D-8B9D-42C29B18F084}" presName="bgRect" presStyleLbl="bgShp" presStyleIdx="5" presStyleCnt="6" custLinFactNeighborX="-782" custLinFactNeighborY="14629"/>
      <dgm:spPr/>
      <dgm:t>
        <a:bodyPr/>
        <a:lstStyle/>
        <a:p>
          <a:endParaRPr lang="es-MX"/>
        </a:p>
      </dgm:t>
    </dgm:pt>
    <dgm:pt modelId="{CEB5A051-CDF9-4258-ABFD-68789CC9CF23}" type="pres">
      <dgm:prSet presAssocID="{46B90A8C-C33C-494D-8B9D-42C29B18F084}" presName="bgRectTx" presStyleLbl="bgShp" presStyleIdx="5" presStyleCnt="6">
        <dgm:presLayoutVars>
          <dgm:bulletEnabled val="1"/>
        </dgm:presLayoutVars>
      </dgm:prSet>
      <dgm:spPr/>
      <dgm:t>
        <a:bodyPr/>
        <a:lstStyle/>
        <a:p>
          <a:endParaRPr lang="es-MX"/>
        </a:p>
      </dgm:t>
    </dgm:pt>
  </dgm:ptLst>
  <dgm:cxnLst>
    <dgm:cxn modelId="{D9867800-6FA9-45F2-A41A-8516B5121BF2}" type="presOf" srcId="{C837039C-9F20-426C-964E-09FD3FB74726}" destId="{6FFAEA16-E7BC-4664-B712-75B71ECD8853}" srcOrd="0" destOrd="0" presId="urn:microsoft.com/office/officeart/2005/8/layout/hierarchy6"/>
    <dgm:cxn modelId="{109B3161-63A1-4A3A-BD54-F6D699B71453}" type="presOf" srcId="{CABCB021-50DC-48AA-AF14-6245E5A48AA2}" destId="{E674F2FE-BFF7-4CE0-8BD6-3F940FA77058}" srcOrd="0" destOrd="0" presId="urn:microsoft.com/office/officeart/2005/8/layout/hierarchy6"/>
    <dgm:cxn modelId="{D7C8C539-E9D7-4BF3-89AA-2E2DD058FF67}" type="presOf" srcId="{02F195DA-4A35-4FB5-8981-3342A840D615}" destId="{E03580B1-5B61-46EC-94AB-41DAD1AE8D45}" srcOrd="1" destOrd="0" presId="urn:microsoft.com/office/officeart/2005/8/layout/hierarchy6"/>
    <dgm:cxn modelId="{0013B7E8-7C8F-4E1C-9D9E-24290B1D958F}" type="presOf" srcId="{FC6C8086-8638-4B7D-99CF-A41E5DF58DC9}" destId="{60F75426-80A5-4997-AA3A-3E435941BC47}" srcOrd="0" destOrd="0" presId="urn:microsoft.com/office/officeart/2005/8/layout/hierarchy6"/>
    <dgm:cxn modelId="{EEBECAA4-755D-4AB3-9126-317576D541B4}" srcId="{67397B14-C4A2-414F-A07F-146F41358E02}" destId="{3EDAA024-9B64-4C83-BBD0-C3D5B13606EA}" srcOrd="0" destOrd="0" parTransId="{B09B2A63-58B9-4076-9A8D-1DD405753C05}" sibTransId="{D9B526DF-1CFC-44BC-B7DB-F52D42F7FBDE}"/>
    <dgm:cxn modelId="{73C3A287-78CD-4BEE-A7EC-9524320B53D9}" srcId="{DB561D2F-58A3-4734-822E-C9C75A04403F}" destId="{C837039C-9F20-426C-964E-09FD3FB74726}" srcOrd="0" destOrd="0" parTransId="{856C13AC-0D2E-4765-AB59-F43E8C902C6B}" sibTransId="{B8CDDB4D-34B9-480B-B8A5-EC4B34E7455E}"/>
    <dgm:cxn modelId="{6BCE8CB2-B127-4F2F-BFDB-4B92A47A0442}" type="presOf" srcId="{EC9877F5-DD25-40AC-B3F9-E20464B6792F}" destId="{D3E1B5EB-D635-42F3-AC45-2AED0BBB1876}" srcOrd="0" destOrd="0" presId="urn:microsoft.com/office/officeart/2005/8/layout/hierarchy6"/>
    <dgm:cxn modelId="{6CE10671-AA82-4803-9ABB-2D71F9CCC1F2}" type="presOf" srcId="{F16E2B4B-C0A1-44F7-B1CA-49B3BC67381D}" destId="{892327CA-7427-4087-8DA2-2F67C63F9293}" srcOrd="1" destOrd="0" presId="urn:microsoft.com/office/officeart/2005/8/layout/hierarchy6"/>
    <dgm:cxn modelId="{6040FF41-CA59-4AAD-BFD0-AFECBEB93DDA}" srcId="{C837039C-9F20-426C-964E-09FD3FB74726}" destId="{EE3AC098-E306-424F-8909-CD92A2027FE7}" srcOrd="0" destOrd="0" parTransId="{F0DACA9C-DE06-484C-9E65-AD74F773EABC}" sibTransId="{317B8CB2-B7E5-4FD3-8AE2-15C4320772BE}"/>
    <dgm:cxn modelId="{07A304DA-D9FF-4DE0-8F14-7705460891EA}" type="presOf" srcId="{D976925C-2CC6-4FF4-A9BA-8EAFB69C94CE}" destId="{994E290B-7B2F-414F-8A42-A6DFCA3E5E12}" srcOrd="0" destOrd="0" presId="urn:microsoft.com/office/officeart/2005/8/layout/hierarchy6"/>
    <dgm:cxn modelId="{A152CF20-8B76-413E-B832-6AE7E99BA76D}" type="presOf" srcId="{3EDAA024-9B64-4C83-BBD0-C3D5B13606EA}" destId="{5CDF1F2D-46F6-434D-B9FD-2458BB7DE379}" srcOrd="0" destOrd="0" presId="urn:microsoft.com/office/officeart/2005/8/layout/hierarchy6"/>
    <dgm:cxn modelId="{FBAB9CCC-F371-4B71-AE7A-6DC214BDFDB0}" type="presOf" srcId="{6E5FD89F-A2EE-41A6-9DB1-ADC7FFAE282F}" destId="{26A4B12E-3C89-4B22-B74B-A9AFC90C7EA0}" srcOrd="1" destOrd="0" presId="urn:microsoft.com/office/officeart/2005/8/layout/hierarchy6"/>
    <dgm:cxn modelId="{D03D5CA8-7C44-4395-9786-423A339A0D0E}" type="presOf" srcId="{F16E2B4B-C0A1-44F7-B1CA-49B3BC67381D}" destId="{98B5C6A3-514A-4836-866B-2A4515F351B8}" srcOrd="0" destOrd="0" presId="urn:microsoft.com/office/officeart/2005/8/layout/hierarchy6"/>
    <dgm:cxn modelId="{6C6C52E9-64AB-4206-B97C-A4B40F30A639}" srcId="{2913B59B-D6DE-4B05-92B2-C039A7BE6FAC}" destId="{EC9877F5-DD25-40AC-B3F9-E20464B6792F}" srcOrd="4" destOrd="0" parTransId="{6E3DD630-4B7C-45A7-A935-4F6DAFEC39A4}" sibTransId="{E6B903DB-49B0-4987-8558-9AF098B363D7}"/>
    <dgm:cxn modelId="{D374869D-77F8-4DF9-9646-A57EF7C91C55}" type="presOf" srcId="{890FE208-7D00-41D0-981D-86169A700957}" destId="{3AF48B11-107F-44A7-93F8-4333E811C5E7}" srcOrd="0" destOrd="0" presId="urn:microsoft.com/office/officeart/2005/8/layout/hierarchy6"/>
    <dgm:cxn modelId="{C2649CF5-D5AC-4924-8D67-5584A27ABAFF}" srcId="{CABCB021-50DC-48AA-AF14-6245E5A48AA2}" destId="{F3791FE8-217A-4ACA-94CA-019A2C784515}" srcOrd="1" destOrd="0" parTransId="{FC6C8086-8638-4B7D-99CF-A41E5DF58DC9}" sibTransId="{2F5A728D-45DF-4519-8E1C-7A0D02AD28AA}"/>
    <dgm:cxn modelId="{652CFD26-4520-4DEA-8663-140EB0656DBC}" srcId="{EE3AC098-E306-424F-8909-CD92A2027FE7}" destId="{6F56A3DA-5592-4444-B5A5-6D81BEB62CE7}" srcOrd="0" destOrd="0" parTransId="{17177EEC-85B9-4FA1-A150-20ADD2162A5B}" sibTransId="{3233D6DC-B710-4B0B-907B-57057A9849AF}"/>
    <dgm:cxn modelId="{5936AA53-955D-4897-9CC2-2A5A9F0F5B3D}" type="presOf" srcId="{F07B9BFD-862A-4D29-B2D3-53B7482B44A5}" destId="{AE754478-DA00-458F-9B0C-87FB3109961D}" srcOrd="0" destOrd="0" presId="urn:microsoft.com/office/officeart/2005/8/layout/hierarchy6"/>
    <dgm:cxn modelId="{5F9DB3F4-A2C0-4ACF-A536-A56B65D327D5}" srcId="{2913B59B-D6DE-4B05-92B2-C039A7BE6FAC}" destId="{F16E2B4B-C0A1-44F7-B1CA-49B3BC67381D}" srcOrd="1" destOrd="0" parTransId="{57993655-E5A5-4AAF-BCEC-5D78E5703803}" sibTransId="{A941E38B-46ED-4F3F-90CE-F39A5B63F022}"/>
    <dgm:cxn modelId="{336BCD42-C923-4882-B541-F4437D3BD40F}" srcId="{2913B59B-D6DE-4B05-92B2-C039A7BE6FAC}" destId="{CABCB021-50DC-48AA-AF14-6245E5A48AA2}" srcOrd="0" destOrd="0" parTransId="{94B8FB79-485F-4C66-BF5D-5BD4C87313FD}" sibTransId="{DA6DD31B-EE03-4F18-B4AE-EF270B97CA67}"/>
    <dgm:cxn modelId="{5D248899-5814-439C-B90E-F1F79812F542}" type="presOf" srcId="{F3791FE8-217A-4ACA-94CA-019A2C784515}" destId="{95FE5085-DDF4-474B-A5D3-8E6084B27EF2}" srcOrd="0" destOrd="0" presId="urn:microsoft.com/office/officeart/2005/8/layout/hierarchy6"/>
    <dgm:cxn modelId="{022F2073-B588-40F4-A0C3-57DAD13B7FBA}" type="presOf" srcId="{EE3AC098-E306-424F-8909-CD92A2027FE7}" destId="{6E7BFBC0-FE3B-4CC9-9CD8-A236B9719ACA}" srcOrd="0" destOrd="0" presId="urn:microsoft.com/office/officeart/2005/8/layout/hierarchy6"/>
    <dgm:cxn modelId="{B7457BE4-B797-4107-B926-DD94B88D1014}" type="presOf" srcId="{EC9877F5-DD25-40AC-B3F9-E20464B6792F}" destId="{C2FF7A7B-13C3-4ED9-9007-2C9935CF8EB1}" srcOrd="1" destOrd="0" presId="urn:microsoft.com/office/officeart/2005/8/layout/hierarchy6"/>
    <dgm:cxn modelId="{EFE4D3C9-5A2B-4F2D-8FAA-CECBC47595A2}" type="presOf" srcId="{67397B14-C4A2-414F-A07F-146F41358E02}" destId="{8129257D-B2BD-46F4-94B9-042C5515E7D9}" srcOrd="0" destOrd="0" presId="urn:microsoft.com/office/officeart/2005/8/layout/hierarchy6"/>
    <dgm:cxn modelId="{C96336A1-48EF-44D7-8185-BF62C20766D7}" type="presOf" srcId="{DB561D2F-58A3-4734-822E-C9C75A04403F}" destId="{2C3DB345-581E-4246-BCF8-6831F32218A4}" srcOrd="0" destOrd="0" presId="urn:microsoft.com/office/officeart/2005/8/layout/hierarchy6"/>
    <dgm:cxn modelId="{68922CC5-DA4E-4349-84CE-EB72A5B9B662}" type="presOf" srcId="{2913B59B-D6DE-4B05-92B2-C039A7BE6FAC}" destId="{134C8C91-4CB2-459D-96F7-28FF74952E36}" srcOrd="0" destOrd="0" presId="urn:microsoft.com/office/officeart/2005/8/layout/hierarchy6"/>
    <dgm:cxn modelId="{B3F24667-340C-48CE-B394-A96A5179229B}" srcId="{2913B59B-D6DE-4B05-92B2-C039A7BE6FAC}" destId="{45E41C64-CD81-4789-8AD1-FDB26B08D59F}" srcOrd="3" destOrd="0" parTransId="{CEA97502-B18E-4012-9BDD-7E9F7208D03D}" sibTransId="{24DA10BF-41AF-4829-8ED4-6513E6E41381}"/>
    <dgm:cxn modelId="{88D74010-C629-4F42-86CB-8D420E97DF6A}" type="presOf" srcId="{45E41C64-CD81-4789-8AD1-FDB26B08D59F}" destId="{8D880578-3827-447E-A634-3E7FE2E4197D}" srcOrd="0" destOrd="0" presId="urn:microsoft.com/office/officeart/2005/8/layout/hierarchy6"/>
    <dgm:cxn modelId="{39E79438-74B6-4D4A-A2E0-A37AFCE6C77D}" srcId="{F3791FE8-217A-4ACA-94CA-019A2C784515}" destId="{F07B9BFD-862A-4D29-B2D3-53B7482B44A5}" srcOrd="0" destOrd="0" parTransId="{890FE208-7D00-41D0-981D-86169A700957}" sibTransId="{91106D57-7297-44B0-9CA4-133A2133E50D}"/>
    <dgm:cxn modelId="{7DB4ADA7-E7D5-4D54-98FD-0CE2B31CE5B5}" type="presOf" srcId="{45E41C64-CD81-4789-8AD1-FDB26B08D59F}" destId="{5FD76481-45F1-416E-BB34-8DCAA706C257}" srcOrd="1" destOrd="0" presId="urn:microsoft.com/office/officeart/2005/8/layout/hierarchy6"/>
    <dgm:cxn modelId="{E0470F78-2B5B-4F1B-9B27-B616A3F4D0E7}" type="presOf" srcId="{6E5FD89F-A2EE-41A6-9DB1-ADC7FFAE282F}" destId="{799308C6-4D06-4A0C-B287-6EE9BD287CA0}" srcOrd="0" destOrd="0" presId="urn:microsoft.com/office/officeart/2005/8/layout/hierarchy6"/>
    <dgm:cxn modelId="{F634D3B1-38C0-4D0E-9026-B35934EFE9D6}" type="presOf" srcId="{17177EEC-85B9-4FA1-A150-20ADD2162A5B}" destId="{FE71B735-DE7A-48F5-B6A0-89D9D9413058}" srcOrd="0" destOrd="0" presId="urn:microsoft.com/office/officeart/2005/8/layout/hierarchy6"/>
    <dgm:cxn modelId="{F9505233-6394-459A-AAA4-26BFD67AB5E8}" type="presOf" srcId="{6F56A3DA-5592-4444-B5A5-6D81BEB62CE7}" destId="{43203765-8C23-4EB3-9334-C7369930DEE2}" srcOrd="0" destOrd="0" presId="urn:microsoft.com/office/officeart/2005/8/layout/hierarchy6"/>
    <dgm:cxn modelId="{3125B23A-664F-43F7-8D23-175F2FCB27C9}" type="presOf" srcId="{02F195DA-4A35-4FB5-8981-3342A840D615}" destId="{2F807EDF-59C4-4E37-AE31-C4F3E7B137EE}" srcOrd="0" destOrd="0" presId="urn:microsoft.com/office/officeart/2005/8/layout/hierarchy6"/>
    <dgm:cxn modelId="{A1C5C10B-EDFF-42F7-88E5-8E19526B8EF0}" type="presOf" srcId="{46B90A8C-C33C-494D-8B9D-42C29B18F084}" destId="{DD0879F4-961D-41A3-9FAB-BF7C15CCC49A}" srcOrd="0" destOrd="0" presId="urn:microsoft.com/office/officeart/2005/8/layout/hierarchy6"/>
    <dgm:cxn modelId="{4F8DB488-A525-41B0-8FDF-21D2273E6FB7}" srcId="{2913B59B-D6DE-4B05-92B2-C039A7BE6FAC}" destId="{46B90A8C-C33C-494D-8B9D-42C29B18F084}" srcOrd="6" destOrd="0" parTransId="{4442AF3B-0AF1-4318-926F-98D940F6E875}" sibTransId="{2B0D6B59-4EC3-4DF7-9C35-F775688B9932}"/>
    <dgm:cxn modelId="{882E8D9B-B7E3-4F73-9BCF-1623C4F6A770}" srcId="{F07B9BFD-862A-4D29-B2D3-53B7482B44A5}" destId="{67397B14-C4A2-414F-A07F-146F41358E02}" srcOrd="0" destOrd="0" parTransId="{787D02E6-B9BB-4770-A4BB-63C45DF027FD}" sibTransId="{E39D7B16-19EE-48FE-B5FD-4BC1CB71C94F}"/>
    <dgm:cxn modelId="{955B06B9-BED5-4DBB-888B-5B0DD3712096}" type="presOf" srcId="{F0DACA9C-DE06-484C-9E65-AD74F773EABC}" destId="{365DE92A-9224-405E-A576-DEEFED4DA803}" srcOrd="0" destOrd="0" presId="urn:microsoft.com/office/officeart/2005/8/layout/hierarchy6"/>
    <dgm:cxn modelId="{EA44E949-115D-4EB3-9E5D-2A7EE99C92F8}" type="presOf" srcId="{46B90A8C-C33C-494D-8B9D-42C29B18F084}" destId="{CEB5A051-CDF9-4258-ABFD-68789CC9CF23}" srcOrd="1" destOrd="0" presId="urn:microsoft.com/office/officeart/2005/8/layout/hierarchy6"/>
    <dgm:cxn modelId="{5E014AF9-A619-4E2C-AF23-E776862454C6}" type="presOf" srcId="{787D02E6-B9BB-4770-A4BB-63C45DF027FD}" destId="{3380FFE6-DD02-40B7-912E-AD0C65E5AFFD}" srcOrd="0" destOrd="0" presId="urn:microsoft.com/office/officeart/2005/8/layout/hierarchy6"/>
    <dgm:cxn modelId="{82E4E7D5-1AA2-4F90-8954-172A8FCE94F8}" srcId="{2913B59B-D6DE-4B05-92B2-C039A7BE6FAC}" destId="{6E5FD89F-A2EE-41A6-9DB1-ADC7FFAE282F}" srcOrd="2" destOrd="0" parTransId="{DB272E2A-1CAD-46D0-8C27-FD9A6D954D5C}" sibTransId="{20171508-EBBD-4F12-8A95-5EF22752A3D2}"/>
    <dgm:cxn modelId="{52C6DC24-F29D-4609-9367-A89F4539C14E}" srcId="{2913B59B-D6DE-4B05-92B2-C039A7BE6FAC}" destId="{02F195DA-4A35-4FB5-8981-3342A840D615}" srcOrd="5" destOrd="0" parTransId="{55303B81-CF52-4C42-B623-38B5A3B066EB}" sibTransId="{49825CA0-787C-473F-95AC-40A3B21071C8}"/>
    <dgm:cxn modelId="{A34B5F21-678A-411F-9148-299F509F0A1D}" type="presOf" srcId="{B09B2A63-58B9-4076-9A8D-1DD405753C05}" destId="{432B898F-E1B6-474C-A1A9-8F33DFBE5AD1}" srcOrd="0" destOrd="0" presId="urn:microsoft.com/office/officeart/2005/8/layout/hierarchy6"/>
    <dgm:cxn modelId="{62515E24-76E6-4F38-813F-24C39834AF06}" type="presOf" srcId="{856C13AC-0D2E-4765-AB59-F43E8C902C6B}" destId="{CAE381A2-7DD9-415E-9244-3CDFE0B37787}" srcOrd="0" destOrd="0" presId="urn:microsoft.com/office/officeart/2005/8/layout/hierarchy6"/>
    <dgm:cxn modelId="{9B0FB242-9F2F-41A2-BB40-0E91556094A3}" srcId="{CABCB021-50DC-48AA-AF14-6245E5A48AA2}" destId="{DB561D2F-58A3-4734-822E-C9C75A04403F}" srcOrd="0" destOrd="0" parTransId="{D976925C-2CC6-4FF4-A9BA-8EAFB69C94CE}" sibTransId="{C1040017-99AA-4FD7-AF61-460BF10EE547}"/>
    <dgm:cxn modelId="{F2344C12-CE7A-4C05-B824-A7B1E5012238}" type="presParOf" srcId="{134C8C91-4CB2-459D-96F7-28FF74952E36}" destId="{DF5C5B54-477E-4F88-85C4-9DE296F009CB}" srcOrd="0" destOrd="0" presId="urn:microsoft.com/office/officeart/2005/8/layout/hierarchy6"/>
    <dgm:cxn modelId="{299A1E4B-98A8-408B-B752-822ED97E4C39}" type="presParOf" srcId="{DF5C5B54-477E-4F88-85C4-9DE296F009CB}" destId="{340C0192-1722-4FFA-B6F7-0AC3965892F9}" srcOrd="0" destOrd="0" presId="urn:microsoft.com/office/officeart/2005/8/layout/hierarchy6"/>
    <dgm:cxn modelId="{28EAD3C5-4789-41E6-A2AF-41A961B9A578}" type="presParOf" srcId="{DF5C5B54-477E-4F88-85C4-9DE296F009CB}" destId="{5BE1A659-0223-4B4D-9951-190F5C7214FD}" srcOrd="1" destOrd="0" presId="urn:microsoft.com/office/officeart/2005/8/layout/hierarchy6"/>
    <dgm:cxn modelId="{0B90E063-E10B-4F71-AD3C-AC6522AE9E60}" type="presParOf" srcId="{5BE1A659-0223-4B4D-9951-190F5C7214FD}" destId="{7994A025-9936-4C9B-9A1B-CD91FD07DB8B}" srcOrd="0" destOrd="0" presId="urn:microsoft.com/office/officeart/2005/8/layout/hierarchy6"/>
    <dgm:cxn modelId="{ADABA202-1845-4AA2-8342-8AC0BC0BF4C2}" type="presParOf" srcId="{7994A025-9936-4C9B-9A1B-CD91FD07DB8B}" destId="{E674F2FE-BFF7-4CE0-8BD6-3F940FA77058}" srcOrd="0" destOrd="0" presId="urn:microsoft.com/office/officeart/2005/8/layout/hierarchy6"/>
    <dgm:cxn modelId="{8A8745C0-AC85-4306-840E-C3D0F953C8E6}" type="presParOf" srcId="{7994A025-9936-4C9B-9A1B-CD91FD07DB8B}" destId="{DE35C6F5-CD2D-419E-82EE-81925330C920}" srcOrd="1" destOrd="0" presId="urn:microsoft.com/office/officeart/2005/8/layout/hierarchy6"/>
    <dgm:cxn modelId="{EC7EEAC4-2ABE-43FA-B4DD-3AC9B98F7E18}" type="presParOf" srcId="{DE35C6F5-CD2D-419E-82EE-81925330C920}" destId="{994E290B-7B2F-414F-8A42-A6DFCA3E5E12}" srcOrd="0" destOrd="0" presId="urn:microsoft.com/office/officeart/2005/8/layout/hierarchy6"/>
    <dgm:cxn modelId="{8A07F1BD-CEE0-4231-80A8-B26B18A322F5}" type="presParOf" srcId="{DE35C6F5-CD2D-419E-82EE-81925330C920}" destId="{C326F98E-BDF8-4D17-A75B-B2B4F7E4CD53}" srcOrd="1" destOrd="0" presId="urn:microsoft.com/office/officeart/2005/8/layout/hierarchy6"/>
    <dgm:cxn modelId="{652151C1-C6F2-43F4-BBBA-28019C488F83}" type="presParOf" srcId="{C326F98E-BDF8-4D17-A75B-B2B4F7E4CD53}" destId="{2C3DB345-581E-4246-BCF8-6831F32218A4}" srcOrd="0" destOrd="0" presId="urn:microsoft.com/office/officeart/2005/8/layout/hierarchy6"/>
    <dgm:cxn modelId="{65F76BCD-6746-42AC-A795-58F2A9453788}" type="presParOf" srcId="{C326F98E-BDF8-4D17-A75B-B2B4F7E4CD53}" destId="{C179E063-28B5-4D2C-8576-C3AE28FC49A3}" srcOrd="1" destOrd="0" presId="urn:microsoft.com/office/officeart/2005/8/layout/hierarchy6"/>
    <dgm:cxn modelId="{EF6A096E-6FEC-4797-84AC-FBC32FF0431A}" type="presParOf" srcId="{C179E063-28B5-4D2C-8576-C3AE28FC49A3}" destId="{CAE381A2-7DD9-415E-9244-3CDFE0B37787}" srcOrd="0" destOrd="0" presId="urn:microsoft.com/office/officeart/2005/8/layout/hierarchy6"/>
    <dgm:cxn modelId="{EEE5999E-776A-4E8C-AFA2-44B31368D502}" type="presParOf" srcId="{C179E063-28B5-4D2C-8576-C3AE28FC49A3}" destId="{FB8BA701-E0C6-4CD8-A17E-D0F2B1F01AF3}" srcOrd="1" destOrd="0" presId="urn:microsoft.com/office/officeart/2005/8/layout/hierarchy6"/>
    <dgm:cxn modelId="{EDB17284-0BE9-44A6-BD7E-2F5C7986CAA5}" type="presParOf" srcId="{FB8BA701-E0C6-4CD8-A17E-D0F2B1F01AF3}" destId="{6FFAEA16-E7BC-4664-B712-75B71ECD8853}" srcOrd="0" destOrd="0" presId="urn:microsoft.com/office/officeart/2005/8/layout/hierarchy6"/>
    <dgm:cxn modelId="{9BC4E3E5-EBDD-40FF-9ECA-1E9E4A45C4FC}" type="presParOf" srcId="{FB8BA701-E0C6-4CD8-A17E-D0F2B1F01AF3}" destId="{91990634-C041-42BD-BFFF-0A0A501F9F87}" srcOrd="1" destOrd="0" presId="urn:microsoft.com/office/officeart/2005/8/layout/hierarchy6"/>
    <dgm:cxn modelId="{0EA6E643-C98F-492C-99F9-B59221AD3E46}" type="presParOf" srcId="{91990634-C041-42BD-BFFF-0A0A501F9F87}" destId="{365DE92A-9224-405E-A576-DEEFED4DA803}" srcOrd="0" destOrd="0" presId="urn:microsoft.com/office/officeart/2005/8/layout/hierarchy6"/>
    <dgm:cxn modelId="{F9B8EA68-21CF-4D0E-84A7-5134133CF006}" type="presParOf" srcId="{91990634-C041-42BD-BFFF-0A0A501F9F87}" destId="{01625E75-D755-4E81-8241-FE3FE0251E4E}" srcOrd="1" destOrd="0" presId="urn:microsoft.com/office/officeart/2005/8/layout/hierarchy6"/>
    <dgm:cxn modelId="{3AA705CD-6A39-44ED-8A25-6527FC9C87C6}" type="presParOf" srcId="{01625E75-D755-4E81-8241-FE3FE0251E4E}" destId="{6E7BFBC0-FE3B-4CC9-9CD8-A236B9719ACA}" srcOrd="0" destOrd="0" presId="urn:microsoft.com/office/officeart/2005/8/layout/hierarchy6"/>
    <dgm:cxn modelId="{CF921BF8-EF0E-42BC-B7BA-F6E535730F4B}" type="presParOf" srcId="{01625E75-D755-4E81-8241-FE3FE0251E4E}" destId="{1F28E308-472A-49E3-BEA3-65FA1BB58292}" srcOrd="1" destOrd="0" presId="urn:microsoft.com/office/officeart/2005/8/layout/hierarchy6"/>
    <dgm:cxn modelId="{3E3388C0-CEA9-4265-B40E-1D9335811613}" type="presParOf" srcId="{1F28E308-472A-49E3-BEA3-65FA1BB58292}" destId="{FE71B735-DE7A-48F5-B6A0-89D9D9413058}" srcOrd="0" destOrd="0" presId="urn:microsoft.com/office/officeart/2005/8/layout/hierarchy6"/>
    <dgm:cxn modelId="{1D6A4488-A3D7-4341-BA50-F81344C5AE66}" type="presParOf" srcId="{1F28E308-472A-49E3-BEA3-65FA1BB58292}" destId="{22B2AFD1-0D86-435B-B76A-76C986C36312}" srcOrd="1" destOrd="0" presId="urn:microsoft.com/office/officeart/2005/8/layout/hierarchy6"/>
    <dgm:cxn modelId="{B59ABEFC-937A-4ADB-90FC-39ACE843D86F}" type="presParOf" srcId="{22B2AFD1-0D86-435B-B76A-76C986C36312}" destId="{43203765-8C23-4EB3-9334-C7369930DEE2}" srcOrd="0" destOrd="0" presId="urn:microsoft.com/office/officeart/2005/8/layout/hierarchy6"/>
    <dgm:cxn modelId="{CBA2E5FF-F3E1-4E33-9E2F-3097723F4F35}" type="presParOf" srcId="{22B2AFD1-0D86-435B-B76A-76C986C36312}" destId="{E37B1BB9-70F6-4463-984B-A681429F7963}" srcOrd="1" destOrd="0" presId="urn:microsoft.com/office/officeart/2005/8/layout/hierarchy6"/>
    <dgm:cxn modelId="{088CFE8A-C23E-490B-B31D-EF103DFF8FD9}" type="presParOf" srcId="{DE35C6F5-CD2D-419E-82EE-81925330C920}" destId="{60F75426-80A5-4997-AA3A-3E435941BC47}" srcOrd="2" destOrd="0" presId="urn:microsoft.com/office/officeart/2005/8/layout/hierarchy6"/>
    <dgm:cxn modelId="{0E1A8686-BFF8-4789-B651-17070C3EF853}" type="presParOf" srcId="{DE35C6F5-CD2D-419E-82EE-81925330C920}" destId="{7712872B-9101-45F3-83AF-E631AB468753}" srcOrd="3" destOrd="0" presId="urn:microsoft.com/office/officeart/2005/8/layout/hierarchy6"/>
    <dgm:cxn modelId="{56314AD2-F836-46C4-BE80-CFBA6DB2BD12}" type="presParOf" srcId="{7712872B-9101-45F3-83AF-E631AB468753}" destId="{95FE5085-DDF4-474B-A5D3-8E6084B27EF2}" srcOrd="0" destOrd="0" presId="urn:microsoft.com/office/officeart/2005/8/layout/hierarchy6"/>
    <dgm:cxn modelId="{BCE6A6C6-C614-4BF0-BDE8-3947BC852DC4}" type="presParOf" srcId="{7712872B-9101-45F3-83AF-E631AB468753}" destId="{23F2FA59-158F-4749-8873-85FCD849AFEF}" srcOrd="1" destOrd="0" presId="urn:microsoft.com/office/officeart/2005/8/layout/hierarchy6"/>
    <dgm:cxn modelId="{B728CC78-9B71-412B-969D-C7113F12BC2E}" type="presParOf" srcId="{23F2FA59-158F-4749-8873-85FCD849AFEF}" destId="{3AF48B11-107F-44A7-93F8-4333E811C5E7}" srcOrd="0" destOrd="0" presId="urn:microsoft.com/office/officeart/2005/8/layout/hierarchy6"/>
    <dgm:cxn modelId="{50D85DD9-2B8E-4114-93B1-751613CF2B4C}" type="presParOf" srcId="{23F2FA59-158F-4749-8873-85FCD849AFEF}" destId="{35B99B7A-DC67-495D-95CC-2A01A2CEE800}" srcOrd="1" destOrd="0" presId="urn:microsoft.com/office/officeart/2005/8/layout/hierarchy6"/>
    <dgm:cxn modelId="{1671B937-9F2F-4AC8-A690-62F4F44D9C80}" type="presParOf" srcId="{35B99B7A-DC67-495D-95CC-2A01A2CEE800}" destId="{AE754478-DA00-458F-9B0C-87FB3109961D}" srcOrd="0" destOrd="0" presId="urn:microsoft.com/office/officeart/2005/8/layout/hierarchy6"/>
    <dgm:cxn modelId="{22F0F782-418B-4AD2-A89F-127A1CA97D7A}" type="presParOf" srcId="{35B99B7A-DC67-495D-95CC-2A01A2CEE800}" destId="{F5B77553-99B6-4BA0-8792-B5ED33F5464F}" srcOrd="1" destOrd="0" presId="urn:microsoft.com/office/officeart/2005/8/layout/hierarchy6"/>
    <dgm:cxn modelId="{1E5E0D92-4F74-4A2D-92DE-7A2E90CD3168}" type="presParOf" srcId="{F5B77553-99B6-4BA0-8792-B5ED33F5464F}" destId="{3380FFE6-DD02-40B7-912E-AD0C65E5AFFD}" srcOrd="0" destOrd="0" presId="urn:microsoft.com/office/officeart/2005/8/layout/hierarchy6"/>
    <dgm:cxn modelId="{E6A4CFEB-485A-4408-8933-10A6646F5F89}" type="presParOf" srcId="{F5B77553-99B6-4BA0-8792-B5ED33F5464F}" destId="{0E3A96B6-6C0E-446A-BA1A-1707A55CDB77}" srcOrd="1" destOrd="0" presId="urn:microsoft.com/office/officeart/2005/8/layout/hierarchy6"/>
    <dgm:cxn modelId="{6F7F9055-15A0-48FC-B313-3C800A84D96E}" type="presParOf" srcId="{0E3A96B6-6C0E-446A-BA1A-1707A55CDB77}" destId="{8129257D-B2BD-46F4-94B9-042C5515E7D9}" srcOrd="0" destOrd="0" presId="urn:microsoft.com/office/officeart/2005/8/layout/hierarchy6"/>
    <dgm:cxn modelId="{16CFB4E2-F5A5-4DB3-92BB-B24D4485F313}" type="presParOf" srcId="{0E3A96B6-6C0E-446A-BA1A-1707A55CDB77}" destId="{746C4171-3D15-4E02-B5E0-8D6162068BE9}" srcOrd="1" destOrd="0" presId="urn:microsoft.com/office/officeart/2005/8/layout/hierarchy6"/>
    <dgm:cxn modelId="{3BC9985B-BCFB-4534-8DA9-16A2F2208242}" type="presParOf" srcId="{746C4171-3D15-4E02-B5E0-8D6162068BE9}" destId="{432B898F-E1B6-474C-A1A9-8F33DFBE5AD1}" srcOrd="0" destOrd="0" presId="urn:microsoft.com/office/officeart/2005/8/layout/hierarchy6"/>
    <dgm:cxn modelId="{BD8DFF85-16BD-489D-AFF2-DBB29A97165B}" type="presParOf" srcId="{746C4171-3D15-4E02-B5E0-8D6162068BE9}" destId="{1AC65813-1C10-4F45-ACD5-9E91A93B4A9D}" srcOrd="1" destOrd="0" presId="urn:microsoft.com/office/officeart/2005/8/layout/hierarchy6"/>
    <dgm:cxn modelId="{576616D3-F65F-49E0-84BC-8DA55860FD37}" type="presParOf" srcId="{1AC65813-1C10-4F45-ACD5-9E91A93B4A9D}" destId="{5CDF1F2D-46F6-434D-B9FD-2458BB7DE379}" srcOrd="0" destOrd="0" presId="urn:microsoft.com/office/officeart/2005/8/layout/hierarchy6"/>
    <dgm:cxn modelId="{D6B8264B-7665-4C18-B46C-575D4AF72BED}" type="presParOf" srcId="{1AC65813-1C10-4F45-ACD5-9E91A93B4A9D}" destId="{90F45391-4B7A-4BA1-B974-A5A454A5E0DE}" srcOrd="1" destOrd="0" presId="urn:microsoft.com/office/officeart/2005/8/layout/hierarchy6"/>
    <dgm:cxn modelId="{27674AB2-ADA9-4729-9D2D-2B5C8EEF658B}" type="presParOf" srcId="{134C8C91-4CB2-459D-96F7-28FF74952E36}" destId="{3D2B8AF3-B8EC-4BA0-BE5E-7DC1BC823213}" srcOrd="1" destOrd="0" presId="urn:microsoft.com/office/officeart/2005/8/layout/hierarchy6"/>
    <dgm:cxn modelId="{0912F65C-6941-4165-9BC5-0E48F6B4F48C}" type="presParOf" srcId="{3D2B8AF3-B8EC-4BA0-BE5E-7DC1BC823213}" destId="{80B1AE8C-2D79-4894-A792-F02D5E8D6212}" srcOrd="0" destOrd="0" presId="urn:microsoft.com/office/officeart/2005/8/layout/hierarchy6"/>
    <dgm:cxn modelId="{D9AAF406-AB1E-430C-9CBE-B17569B51472}" type="presParOf" srcId="{80B1AE8C-2D79-4894-A792-F02D5E8D6212}" destId="{98B5C6A3-514A-4836-866B-2A4515F351B8}" srcOrd="0" destOrd="0" presId="urn:microsoft.com/office/officeart/2005/8/layout/hierarchy6"/>
    <dgm:cxn modelId="{321AF4AB-B4DF-48FE-A13D-B46AE780E54B}" type="presParOf" srcId="{80B1AE8C-2D79-4894-A792-F02D5E8D6212}" destId="{892327CA-7427-4087-8DA2-2F67C63F9293}" srcOrd="1" destOrd="0" presId="urn:microsoft.com/office/officeart/2005/8/layout/hierarchy6"/>
    <dgm:cxn modelId="{19F0ACE1-8E1E-4CFE-8222-3B9C69182E91}" type="presParOf" srcId="{3D2B8AF3-B8EC-4BA0-BE5E-7DC1BC823213}" destId="{4FF428B2-4FD3-43E5-B082-7E6EBB210C83}" srcOrd="1" destOrd="0" presId="urn:microsoft.com/office/officeart/2005/8/layout/hierarchy6"/>
    <dgm:cxn modelId="{3E6B4758-BDE9-488F-AD4A-AE7F1EA6E6AE}" type="presParOf" srcId="{4FF428B2-4FD3-43E5-B082-7E6EBB210C83}" destId="{AC211FD1-B1F0-4316-B102-2A86B8F322F3}" srcOrd="0" destOrd="0" presId="urn:microsoft.com/office/officeart/2005/8/layout/hierarchy6"/>
    <dgm:cxn modelId="{8FA735E3-4CE8-4C20-A1B1-9AE19C77B2BE}" type="presParOf" srcId="{3D2B8AF3-B8EC-4BA0-BE5E-7DC1BC823213}" destId="{6817AA5D-BAB7-4B5F-AC64-4E1E7D5D5DF2}" srcOrd="2" destOrd="0" presId="urn:microsoft.com/office/officeart/2005/8/layout/hierarchy6"/>
    <dgm:cxn modelId="{36E2FFF5-5848-436C-8835-0621FC2EABD5}" type="presParOf" srcId="{6817AA5D-BAB7-4B5F-AC64-4E1E7D5D5DF2}" destId="{799308C6-4D06-4A0C-B287-6EE9BD287CA0}" srcOrd="0" destOrd="0" presId="urn:microsoft.com/office/officeart/2005/8/layout/hierarchy6"/>
    <dgm:cxn modelId="{DA5726E8-5EA8-432B-943B-82E70D572215}" type="presParOf" srcId="{6817AA5D-BAB7-4B5F-AC64-4E1E7D5D5DF2}" destId="{26A4B12E-3C89-4B22-B74B-A9AFC90C7EA0}" srcOrd="1" destOrd="0" presId="urn:microsoft.com/office/officeart/2005/8/layout/hierarchy6"/>
    <dgm:cxn modelId="{B0308404-2BD2-4753-8587-9458763C5AEE}" type="presParOf" srcId="{3D2B8AF3-B8EC-4BA0-BE5E-7DC1BC823213}" destId="{80C7F4AE-A71F-4464-A069-57474B75E9B5}" srcOrd="3" destOrd="0" presId="urn:microsoft.com/office/officeart/2005/8/layout/hierarchy6"/>
    <dgm:cxn modelId="{7A9C8CD8-3EF1-43D8-9410-D85BD8CCFCF6}" type="presParOf" srcId="{80C7F4AE-A71F-4464-A069-57474B75E9B5}" destId="{83985FDD-8887-495B-80EB-D845E987996E}" srcOrd="0" destOrd="0" presId="urn:microsoft.com/office/officeart/2005/8/layout/hierarchy6"/>
    <dgm:cxn modelId="{208ABF9B-DA01-49B1-8104-CBF828F92BDE}" type="presParOf" srcId="{3D2B8AF3-B8EC-4BA0-BE5E-7DC1BC823213}" destId="{81DA7681-D05D-4239-9FF1-B4AA9EE53B3E}" srcOrd="4" destOrd="0" presId="urn:microsoft.com/office/officeart/2005/8/layout/hierarchy6"/>
    <dgm:cxn modelId="{948A7DB6-3FFD-40F0-81EB-564215C69751}" type="presParOf" srcId="{81DA7681-D05D-4239-9FF1-B4AA9EE53B3E}" destId="{8D880578-3827-447E-A634-3E7FE2E4197D}" srcOrd="0" destOrd="0" presId="urn:microsoft.com/office/officeart/2005/8/layout/hierarchy6"/>
    <dgm:cxn modelId="{78E7A184-21A7-4005-88EA-A43BDA56D627}" type="presParOf" srcId="{81DA7681-D05D-4239-9FF1-B4AA9EE53B3E}" destId="{5FD76481-45F1-416E-BB34-8DCAA706C257}" srcOrd="1" destOrd="0" presId="urn:microsoft.com/office/officeart/2005/8/layout/hierarchy6"/>
    <dgm:cxn modelId="{21A53744-25A1-4AD1-B9EA-48A0F00BB7A7}" type="presParOf" srcId="{3D2B8AF3-B8EC-4BA0-BE5E-7DC1BC823213}" destId="{5C6611B9-639C-4FE5-9333-97BF11BCC913}" srcOrd="5" destOrd="0" presId="urn:microsoft.com/office/officeart/2005/8/layout/hierarchy6"/>
    <dgm:cxn modelId="{03CC16B8-8781-45F9-ABCA-E9918FE35DDF}" type="presParOf" srcId="{5C6611B9-639C-4FE5-9333-97BF11BCC913}" destId="{D7645C55-96F7-4893-9401-ACB1A4856622}" srcOrd="0" destOrd="0" presId="urn:microsoft.com/office/officeart/2005/8/layout/hierarchy6"/>
    <dgm:cxn modelId="{1D08AD83-33CD-4000-95C0-0C4A2DC19CD4}" type="presParOf" srcId="{3D2B8AF3-B8EC-4BA0-BE5E-7DC1BC823213}" destId="{FF84C5BF-D61E-4B75-AB54-9B58F790CDAB}" srcOrd="6" destOrd="0" presId="urn:microsoft.com/office/officeart/2005/8/layout/hierarchy6"/>
    <dgm:cxn modelId="{E31B515B-DA59-40F8-B4FF-F0283B953D10}" type="presParOf" srcId="{FF84C5BF-D61E-4B75-AB54-9B58F790CDAB}" destId="{D3E1B5EB-D635-42F3-AC45-2AED0BBB1876}" srcOrd="0" destOrd="0" presId="urn:microsoft.com/office/officeart/2005/8/layout/hierarchy6"/>
    <dgm:cxn modelId="{5CE97305-8EBA-47C6-88ED-7B5806339119}" type="presParOf" srcId="{FF84C5BF-D61E-4B75-AB54-9B58F790CDAB}" destId="{C2FF7A7B-13C3-4ED9-9007-2C9935CF8EB1}" srcOrd="1" destOrd="0" presId="urn:microsoft.com/office/officeart/2005/8/layout/hierarchy6"/>
    <dgm:cxn modelId="{A1893242-F673-4234-9ED2-F9F139F14D0F}" type="presParOf" srcId="{3D2B8AF3-B8EC-4BA0-BE5E-7DC1BC823213}" destId="{00F51DC8-A10E-4BB1-B58E-B49A790B666C}" srcOrd="7" destOrd="0" presId="urn:microsoft.com/office/officeart/2005/8/layout/hierarchy6"/>
    <dgm:cxn modelId="{B25C4F10-4BC1-46BF-ABE7-0093C5A6C628}" type="presParOf" srcId="{00F51DC8-A10E-4BB1-B58E-B49A790B666C}" destId="{88BB6F81-1515-49B1-8DAF-D8457A0EA475}" srcOrd="0" destOrd="0" presId="urn:microsoft.com/office/officeart/2005/8/layout/hierarchy6"/>
    <dgm:cxn modelId="{7E803148-CC58-47E3-BC37-387EF41FFFAD}" type="presParOf" srcId="{3D2B8AF3-B8EC-4BA0-BE5E-7DC1BC823213}" destId="{C0499486-5481-4CC2-984C-D163C482ACDB}" srcOrd="8" destOrd="0" presId="urn:microsoft.com/office/officeart/2005/8/layout/hierarchy6"/>
    <dgm:cxn modelId="{BF7C482F-1814-4372-9321-620F6EA78528}" type="presParOf" srcId="{C0499486-5481-4CC2-984C-D163C482ACDB}" destId="{2F807EDF-59C4-4E37-AE31-C4F3E7B137EE}" srcOrd="0" destOrd="0" presId="urn:microsoft.com/office/officeart/2005/8/layout/hierarchy6"/>
    <dgm:cxn modelId="{318C7F9F-9795-4507-9AA0-EFDAEE6DA7E2}" type="presParOf" srcId="{C0499486-5481-4CC2-984C-D163C482ACDB}" destId="{E03580B1-5B61-46EC-94AB-41DAD1AE8D45}" srcOrd="1" destOrd="0" presId="urn:microsoft.com/office/officeart/2005/8/layout/hierarchy6"/>
    <dgm:cxn modelId="{EF090D45-3B07-47C4-A2E7-A985765B2660}" type="presParOf" srcId="{3D2B8AF3-B8EC-4BA0-BE5E-7DC1BC823213}" destId="{E2604DC2-2C7E-4EDE-B71F-BA9807B64AFD}" srcOrd="9" destOrd="0" presId="urn:microsoft.com/office/officeart/2005/8/layout/hierarchy6"/>
    <dgm:cxn modelId="{F2C60B27-196A-4F9C-B071-4B30702C3405}" type="presParOf" srcId="{E2604DC2-2C7E-4EDE-B71F-BA9807B64AFD}" destId="{0B6CD8D2-0871-467F-8239-B2B3BD4475EF}" srcOrd="0" destOrd="0" presId="urn:microsoft.com/office/officeart/2005/8/layout/hierarchy6"/>
    <dgm:cxn modelId="{7852D060-EA4D-4FD8-BEEE-293F61E6EB3F}" type="presParOf" srcId="{3D2B8AF3-B8EC-4BA0-BE5E-7DC1BC823213}" destId="{2EB0AAC2-EB51-4784-97A9-7A763868053F}" srcOrd="10" destOrd="0" presId="urn:microsoft.com/office/officeart/2005/8/layout/hierarchy6"/>
    <dgm:cxn modelId="{84C2952B-A7EA-4786-8B75-6513CDB7BC4E}" type="presParOf" srcId="{2EB0AAC2-EB51-4784-97A9-7A763868053F}" destId="{DD0879F4-961D-41A3-9FAB-BF7C15CCC49A}" srcOrd="0" destOrd="0" presId="urn:microsoft.com/office/officeart/2005/8/layout/hierarchy6"/>
    <dgm:cxn modelId="{68656C66-144E-4FB1-848F-63BCE2D0CA1A}" type="presParOf" srcId="{2EB0AAC2-EB51-4784-97A9-7A763868053F}" destId="{CEB5A051-CDF9-4258-ABFD-68789CC9CF2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0.12821</cdr:x>
      <cdr:y>0.56716</cdr:y>
    </cdr:from>
    <cdr:to>
      <cdr:x>0.52137</cdr:x>
      <cdr:y>0.81796</cdr:y>
    </cdr:to>
    <cdr:sp macro="" textlink="">
      <cdr:nvSpPr>
        <cdr:cNvPr id="2" name="CuadroTexto 1"/>
        <cdr:cNvSpPr txBox="1"/>
      </cdr:nvSpPr>
      <cdr:spPr>
        <a:xfrm xmlns:a="http://schemas.openxmlformats.org/drawingml/2006/main">
          <a:off x="1143000" y="2895600"/>
          <a:ext cx="3505199" cy="128040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just"/>
          <a:r>
            <a:rPr lang="es-MX" sz="1700" b="1" dirty="0" smtClean="0">
              <a:latin typeface="Georgia" panose="02040502050405020303" pitchFamily="18" charset="0"/>
            </a:rPr>
            <a:t>En los últimos 3 años, la tasa de abandono se ha reducido 2.4 puntos, lo que significa casi dos terceras partes de lo logrado en 22 años. </a:t>
          </a:r>
        </a:p>
      </cdr:txBody>
    </cdr:sp>
  </cdr:relSizeAnchor>
</c:userShapes>
</file>

<file path=ppt/drawings/drawing2.xml><?xml version="1.0" encoding="utf-8"?>
<c:userShapes xmlns:c="http://schemas.openxmlformats.org/drawingml/2006/chart">
  <cdr:relSizeAnchor xmlns:cdr="http://schemas.openxmlformats.org/drawingml/2006/chartDrawing">
    <cdr:from>
      <cdr:x>0.64308</cdr:x>
      <cdr:y>0.79109</cdr:y>
    </cdr:from>
    <cdr:to>
      <cdr:x>0.91568</cdr:x>
      <cdr:y>0.90804</cdr:y>
    </cdr:to>
    <cdr:sp macro="" textlink="">
      <cdr:nvSpPr>
        <cdr:cNvPr id="2" name="CuadroTexto 1"/>
        <cdr:cNvSpPr txBox="1"/>
      </cdr:nvSpPr>
      <cdr:spPr>
        <a:xfrm xmlns:a="http://schemas.openxmlformats.org/drawingml/2006/main">
          <a:off x="3295005" y="2760292"/>
          <a:ext cx="1396734" cy="408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600" dirty="0" smtClean="0">
              <a:latin typeface="Georgia" panose="02040502050405020303" pitchFamily="18" charset="0"/>
            </a:rPr>
            <a:t>Primer grado</a:t>
          </a:r>
          <a:endParaRPr lang="es-MX" sz="1600" dirty="0">
            <a:latin typeface="Georgia" panose="02040502050405020303" pitchFamily="18" charset="0"/>
          </a:endParaRPr>
        </a:p>
      </cdr:txBody>
    </cdr:sp>
  </cdr:relSizeAnchor>
  <cdr:relSizeAnchor xmlns:cdr="http://schemas.openxmlformats.org/drawingml/2006/chartDrawing">
    <cdr:from>
      <cdr:x>0.0725</cdr:x>
      <cdr:y>0.3177</cdr:y>
    </cdr:from>
    <cdr:to>
      <cdr:x>0.40747</cdr:x>
      <cdr:y>0.45438</cdr:y>
    </cdr:to>
    <cdr:sp macro="" textlink="">
      <cdr:nvSpPr>
        <cdr:cNvPr id="5" name="CuadroTexto 1"/>
        <cdr:cNvSpPr txBox="1"/>
      </cdr:nvSpPr>
      <cdr:spPr>
        <a:xfrm xmlns:a="http://schemas.openxmlformats.org/drawingml/2006/main">
          <a:off x="371475" y="1108527"/>
          <a:ext cx="1716320" cy="4769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600" dirty="0" smtClean="0">
              <a:latin typeface="Georgia" panose="02040502050405020303" pitchFamily="18" charset="0"/>
            </a:rPr>
            <a:t>Segundo grado</a:t>
          </a:r>
          <a:endParaRPr lang="es-MX" sz="1600" dirty="0">
            <a:latin typeface="Georgia" panose="02040502050405020303" pitchFamily="18" charset="0"/>
          </a:endParaRPr>
        </a:p>
      </cdr:txBody>
    </cdr:sp>
  </cdr:relSizeAnchor>
  <cdr:relSizeAnchor xmlns:cdr="http://schemas.openxmlformats.org/drawingml/2006/chartDrawing">
    <cdr:from>
      <cdr:x>0.46273</cdr:x>
      <cdr:y>0.26423</cdr:y>
    </cdr:from>
    <cdr:to>
      <cdr:x>0.75426</cdr:x>
      <cdr:y>0.36069</cdr:y>
    </cdr:to>
    <cdr:sp macro="" textlink="">
      <cdr:nvSpPr>
        <cdr:cNvPr id="6" name="CuadroTexto 1"/>
        <cdr:cNvSpPr txBox="1"/>
      </cdr:nvSpPr>
      <cdr:spPr>
        <a:xfrm xmlns:a="http://schemas.openxmlformats.org/drawingml/2006/main">
          <a:off x="2370930" y="921958"/>
          <a:ext cx="1493752" cy="3365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600" dirty="0" smtClean="0">
              <a:latin typeface="Georgia" panose="02040502050405020303" pitchFamily="18" charset="0"/>
            </a:rPr>
            <a:t>Tercer grado</a:t>
          </a:r>
          <a:endParaRPr lang="es-MX" sz="1600" dirty="0">
            <a:latin typeface="Georgia" panose="02040502050405020303"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0.37073</cdr:x>
      <cdr:y>0.03046</cdr:y>
    </cdr:from>
    <cdr:to>
      <cdr:x>0.44575</cdr:x>
      <cdr:y>0.36005</cdr:y>
    </cdr:to>
    <cdr:sp macro="" textlink="">
      <cdr:nvSpPr>
        <cdr:cNvPr id="2" name="Cerrar llave 1"/>
        <cdr:cNvSpPr/>
      </cdr:nvSpPr>
      <cdr:spPr>
        <a:xfrm xmlns:a="http://schemas.openxmlformats.org/drawingml/2006/main">
          <a:off x="2448272" y="122029"/>
          <a:ext cx="495488" cy="1320651"/>
        </a:xfrm>
        <a:prstGeom xmlns:a="http://schemas.openxmlformats.org/drawingml/2006/main" prst="rightBrac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dr:relSizeAnchor xmlns:cdr="http://schemas.openxmlformats.org/drawingml/2006/chartDrawing">
    <cdr:from>
      <cdr:x>0.46437</cdr:x>
      <cdr:y>0.13384</cdr:y>
    </cdr:from>
    <cdr:to>
      <cdr:x>0.75177</cdr:x>
      <cdr:y>0.25555</cdr:y>
    </cdr:to>
    <cdr:sp macro="" textlink="">
      <cdr:nvSpPr>
        <cdr:cNvPr id="3" name="CuadroTexto 2"/>
        <cdr:cNvSpPr txBox="1"/>
      </cdr:nvSpPr>
      <cdr:spPr>
        <a:xfrm xmlns:a="http://schemas.openxmlformats.org/drawingml/2006/main">
          <a:off x="2947970" y="502749"/>
          <a:ext cx="1824528" cy="4572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s-ES" sz="1200" b="1" u="sng" dirty="0" smtClean="0">
              <a:latin typeface="Georgia" panose="02040502050405020303" pitchFamily="18" charset="0"/>
              <a:cs typeface="Arial"/>
            </a:rPr>
            <a:t>Disminución de 33%</a:t>
          </a:r>
          <a:endParaRPr lang="es-ES" sz="1200" b="1" u="sng" dirty="0">
            <a:latin typeface="Georgia" panose="02040502050405020303" pitchFamily="18" charset="0"/>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DCC78-91F8-45A3-B593-9BD65CAD2D74}" type="datetimeFigureOut">
              <a:rPr lang="es-MX" smtClean="0"/>
              <a:t>28/06/2016</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07402-52C1-48A8-8BB1-F33177FA18E9}" type="slidenum">
              <a:rPr lang="es-MX" smtClean="0"/>
              <a:t>‹Nº›</a:t>
            </a:fld>
            <a:endParaRPr lang="es-MX"/>
          </a:p>
        </p:txBody>
      </p:sp>
    </p:spTree>
    <p:extLst>
      <p:ext uri="{BB962C8B-B14F-4D97-AF65-F5344CB8AC3E}">
        <p14:creationId xmlns:p14="http://schemas.microsoft.com/office/powerpoint/2010/main" val="151073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30705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133539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24692300-AA72-4BC4-B2CC-E1DEA10BCEBE}" type="datetime1">
              <a:rPr lang="es-ES" smtClean="0">
                <a:solidFill>
                  <a:prstClr val="black">
                    <a:tint val="75000"/>
                  </a:prstClr>
                </a:solidFill>
              </a:rPr>
              <a:pPr>
                <a:defRPr/>
              </a:pPr>
              <a:t>28/06/2016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5 Marcador de número de diapositiva"/>
          <p:cNvSpPr>
            <a:spLocks noGrp="1"/>
          </p:cNvSpPr>
          <p:nvPr>
            <p:ph type="sldNum" sz="quarter" idx="4"/>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a:defRPr/>
            </a:pPr>
            <a:fld id="{CE0E0074-E4DC-4E1D-B817-223E261FC5D6}" type="slidenum">
              <a:rPr lang="es-ES" smtClean="0">
                <a:solidFill>
                  <a:prstClr val="white">
                    <a:lumMod val="50000"/>
                  </a:prstClr>
                </a:solidFill>
              </a:rPr>
              <a:pPr>
                <a:defRPr/>
              </a:pPr>
              <a:t>‹Nº›</a:t>
            </a:fld>
            <a:endParaRPr lang="es-ES">
              <a:solidFill>
                <a:prstClr val="white">
                  <a:lumMod val="50000"/>
                </a:prstClr>
              </a:solidFill>
            </a:endParaRPr>
          </a:p>
        </p:txBody>
      </p:sp>
    </p:spTree>
    <p:extLst>
      <p:ext uri="{BB962C8B-B14F-4D97-AF65-F5344CB8AC3E}">
        <p14:creationId xmlns:p14="http://schemas.microsoft.com/office/powerpoint/2010/main" val="217884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2FACCF9-F331-4ED6-8C6D-FA989BAFECB9}" type="datetime1">
              <a:rPr lang="es-ES" smtClean="0">
                <a:solidFill>
                  <a:prstClr val="black">
                    <a:tint val="75000"/>
                  </a:prstClr>
                </a:solidFill>
              </a:rPr>
              <a:pPr>
                <a:defRPr/>
              </a:pPr>
              <a:t>28/06/2016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4"/>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a:defRPr/>
            </a:pPr>
            <a:fld id="{CE0E0074-E4DC-4E1D-B817-223E261FC5D6}" type="slidenum">
              <a:rPr lang="es-ES" smtClean="0">
                <a:solidFill>
                  <a:prstClr val="white">
                    <a:lumMod val="50000"/>
                  </a:prstClr>
                </a:solidFill>
              </a:rPr>
              <a:pPr>
                <a:defRPr/>
              </a:pPr>
              <a:t>‹Nº›</a:t>
            </a:fld>
            <a:endParaRPr lang="es-ES">
              <a:solidFill>
                <a:prstClr val="white">
                  <a:lumMod val="50000"/>
                </a:prstClr>
              </a:solidFill>
            </a:endParaRPr>
          </a:p>
        </p:txBody>
      </p:sp>
    </p:spTree>
    <p:extLst>
      <p:ext uri="{BB962C8B-B14F-4D97-AF65-F5344CB8AC3E}">
        <p14:creationId xmlns:p14="http://schemas.microsoft.com/office/powerpoint/2010/main" val="16875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80C196C-F6A0-4DD2-8184-0F5307183789}" type="datetime1">
              <a:rPr lang="es-ES" smtClean="0">
                <a:solidFill>
                  <a:prstClr val="black">
                    <a:tint val="75000"/>
                  </a:prstClr>
                </a:solidFill>
              </a:rPr>
              <a:pPr>
                <a:defRPr/>
              </a:pPr>
              <a:t>28/06/2016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4"/>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a:defRPr/>
            </a:pPr>
            <a:fld id="{CE0E0074-E4DC-4E1D-B817-223E261FC5D6}" type="slidenum">
              <a:rPr lang="es-ES" smtClean="0">
                <a:solidFill>
                  <a:prstClr val="white">
                    <a:lumMod val="50000"/>
                  </a:prstClr>
                </a:solidFill>
              </a:rPr>
              <a:pPr>
                <a:defRPr/>
              </a:pPr>
              <a:t>‹Nº›</a:t>
            </a:fld>
            <a:endParaRPr lang="es-ES">
              <a:solidFill>
                <a:prstClr val="white">
                  <a:lumMod val="50000"/>
                </a:prstClr>
              </a:solidFill>
            </a:endParaRPr>
          </a:p>
        </p:txBody>
      </p:sp>
    </p:spTree>
    <p:extLst>
      <p:ext uri="{BB962C8B-B14F-4D97-AF65-F5344CB8AC3E}">
        <p14:creationId xmlns:p14="http://schemas.microsoft.com/office/powerpoint/2010/main" val="428830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758138" cy="1143000"/>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5C18408-3D73-4753-8187-50D1E99F80A4}" type="datetime1">
              <a:rPr lang="es-ES" smtClean="0">
                <a:solidFill>
                  <a:prstClr val="black">
                    <a:tint val="75000"/>
                  </a:prstClr>
                </a:solidFill>
              </a:rPr>
              <a:pPr>
                <a:defRPr/>
              </a:pPr>
              <a:t>28/06/2016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4"/>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a:defRPr/>
            </a:pPr>
            <a:fld id="{CE0E0074-E4DC-4E1D-B817-223E261FC5D6}" type="slidenum">
              <a:rPr lang="es-ES" smtClean="0">
                <a:solidFill>
                  <a:prstClr val="white">
                    <a:lumMod val="50000"/>
                  </a:prstClr>
                </a:solidFill>
              </a:rPr>
              <a:pPr>
                <a:defRPr/>
              </a:pPr>
              <a:t>‹Nº›</a:t>
            </a:fld>
            <a:endParaRPr lang="es-ES">
              <a:solidFill>
                <a:prstClr val="white">
                  <a:lumMod val="50000"/>
                </a:prstClr>
              </a:solidFill>
            </a:endParaRPr>
          </a:p>
        </p:txBody>
      </p:sp>
    </p:spTree>
    <p:extLst>
      <p:ext uri="{BB962C8B-B14F-4D97-AF65-F5344CB8AC3E}">
        <p14:creationId xmlns:p14="http://schemas.microsoft.com/office/powerpoint/2010/main" val="206924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B0E74DA-FB52-4DD2-BA37-71D2CF2B17F3}" type="datetime1">
              <a:rPr lang="es-ES" smtClean="0">
                <a:solidFill>
                  <a:prstClr val="black">
                    <a:tint val="75000"/>
                  </a:prstClr>
                </a:solidFill>
              </a:rPr>
              <a:pPr>
                <a:defRPr/>
              </a:pPr>
              <a:t>28/06/2016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4"/>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a:defRPr/>
            </a:pPr>
            <a:fld id="{CE0E0074-E4DC-4E1D-B817-223E261FC5D6}" type="slidenum">
              <a:rPr lang="es-ES" smtClean="0">
                <a:solidFill>
                  <a:prstClr val="white">
                    <a:lumMod val="50000"/>
                  </a:prstClr>
                </a:solidFill>
              </a:rPr>
              <a:pPr>
                <a:defRPr/>
              </a:pPr>
              <a:t>‹Nº›</a:t>
            </a:fld>
            <a:endParaRPr lang="es-ES">
              <a:solidFill>
                <a:prstClr val="white">
                  <a:lumMod val="50000"/>
                </a:prstClr>
              </a:solidFill>
            </a:endParaRPr>
          </a:p>
        </p:txBody>
      </p:sp>
    </p:spTree>
    <p:extLst>
      <p:ext uri="{BB962C8B-B14F-4D97-AF65-F5344CB8AC3E}">
        <p14:creationId xmlns:p14="http://schemas.microsoft.com/office/powerpoint/2010/main" val="215771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9621AAC-AD3D-4F30-96A8-AE5A02BB72D7}" type="datetime1">
              <a:rPr lang="es-ES" smtClean="0">
                <a:solidFill>
                  <a:prstClr val="black">
                    <a:tint val="75000"/>
                  </a:prstClr>
                </a:solidFill>
              </a:rPr>
              <a:pPr>
                <a:defRPr/>
              </a:pPr>
              <a:t>28/06/2016</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5 Marcador de número de diapositiva"/>
          <p:cNvSpPr>
            <a:spLocks noGrp="1"/>
          </p:cNvSpPr>
          <p:nvPr>
            <p:ph type="sldNum" sz="quarter" idx="4"/>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a:defRPr/>
            </a:pPr>
            <a:fld id="{CE0E0074-E4DC-4E1D-B817-223E261FC5D6}" type="slidenum">
              <a:rPr lang="es-ES" smtClean="0">
                <a:solidFill>
                  <a:prstClr val="white">
                    <a:lumMod val="50000"/>
                  </a:prstClr>
                </a:solidFill>
              </a:rPr>
              <a:pPr>
                <a:defRPr/>
              </a:pPr>
              <a:t>‹Nº›</a:t>
            </a:fld>
            <a:endParaRPr lang="es-ES">
              <a:solidFill>
                <a:prstClr val="white">
                  <a:lumMod val="50000"/>
                </a:prstClr>
              </a:solidFill>
            </a:endParaRPr>
          </a:p>
        </p:txBody>
      </p:sp>
    </p:spTree>
    <p:extLst>
      <p:ext uri="{BB962C8B-B14F-4D97-AF65-F5344CB8AC3E}">
        <p14:creationId xmlns:p14="http://schemas.microsoft.com/office/powerpoint/2010/main" val="413054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731C33F5-F1DA-49C2-8BC5-23F95E099124}" type="datetime1">
              <a:rPr lang="es-ES" smtClean="0">
                <a:solidFill>
                  <a:prstClr val="black">
                    <a:tint val="75000"/>
                  </a:prstClr>
                </a:solidFill>
              </a:rPr>
              <a:pPr>
                <a:defRPr/>
              </a:pPr>
              <a:t>28/06/2016</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10" name="5 Marcador de número de diapositiva"/>
          <p:cNvSpPr>
            <a:spLocks noGrp="1"/>
          </p:cNvSpPr>
          <p:nvPr>
            <p:ph type="sldNum" sz="quarter" idx="12"/>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a:defRPr/>
            </a:pPr>
            <a:fld id="{CE0E0074-E4DC-4E1D-B817-223E261FC5D6}" type="slidenum">
              <a:rPr lang="es-ES" smtClean="0">
                <a:solidFill>
                  <a:prstClr val="white">
                    <a:lumMod val="50000"/>
                  </a:prstClr>
                </a:solidFill>
              </a:rPr>
              <a:pPr>
                <a:defRPr/>
              </a:pPr>
              <a:t>‹Nº›</a:t>
            </a:fld>
            <a:endParaRPr lang="es-ES">
              <a:solidFill>
                <a:prstClr val="white">
                  <a:lumMod val="50000"/>
                </a:prstClr>
              </a:solidFill>
            </a:endParaRPr>
          </a:p>
        </p:txBody>
      </p:sp>
    </p:spTree>
    <p:extLst>
      <p:ext uri="{BB962C8B-B14F-4D97-AF65-F5344CB8AC3E}">
        <p14:creationId xmlns:p14="http://schemas.microsoft.com/office/powerpoint/2010/main" val="349706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6589C59D-CCFA-4A30-A7EA-FACF4E1DB732}" type="datetime1">
              <a:rPr lang="es-ES" smtClean="0">
                <a:solidFill>
                  <a:prstClr val="black">
                    <a:tint val="75000"/>
                  </a:prstClr>
                </a:solidFill>
              </a:rPr>
              <a:pPr>
                <a:defRPr/>
              </a:pPr>
              <a:t>28/06/2016</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a:defRPr/>
            </a:pPr>
            <a:fld id="{CE0E0074-E4DC-4E1D-B817-223E261FC5D6}" type="slidenum">
              <a:rPr lang="es-ES" smtClean="0">
                <a:solidFill>
                  <a:prstClr val="white">
                    <a:lumMod val="50000"/>
                  </a:prstClr>
                </a:solidFill>
              </a:rPr>
              <a:pPr>
                <a:defRPr/>
              </a:pPr>
              <a:t>‹Nº›</a:t>
            </a:fld>
            <a:endParaRPr lang="es-ES">
              <a:solidFill>
                <a:prstClr val="white">
                  <a:lumMod val="50000"/>
                </a:prstClr>
              </a:solidFill>
            </a:endParaRPr>
          </a:p>
        </p:txBody>
      </p:sp>
    </p:spTree>
    <p:extLst>
      <p:ext uri="{BB962C8B-B14F-4D97-AF65-F5344CB8AC3E}">
        <p14:creationId xmlns:p14="http://schemas.microsoft.com/office/powerpoint/2010/main" val="230475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CB180E7-CE9D-4EAF-9AC6-694F220C843E}" type="datetime1">
              <a:rPr lang="es-ES" smtClean="0">
                <a:solidFill>
                  <a:prstClr val="black">
                    <a:tint val="75000"/>
                  </a:prstClr>
                </a:solidFill>
              </a:rPr>
              <a:pPr>
                <a:defRPr/>
              </a:pPr>
              <a:t>28/06/2016</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4"/>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a:defRPr/>
            </a:pPr>
            <a:fld id="{CE0E0074-E4DC-4E1D-B817-223E261FC5D6}" type="slidenum">
              <a:rPr lang="es-ES" smtClean="0">
                <a:solidFill>
                  <a:prstClr val="white">
                    <a:lumMod val="50000"/>
                  </a:prstClr>
                </a:solidFill>
              </a:rPr>
              <a:pPr>
                <a:defRPr/>
              </a:pPr>
              <a:t>‹Nº›</a:t>
            </a:fld>
            <a:endParaRPr lang="es-ES">
              <a:solidFill>
                <a:prstClr val="white">
                  <a:lumMod val="50000"/>
                </a:prstClr>
              </a:solidFill>
            </a:endParaRPr>
          </a:p>
        </p:txBody>
      </p:sp>
    </p:spTree>
    <p:extLst>
      <p:ext uri="{BB962C8B-B14F-4D97-AF65-F5344CB8AC3E}">
        <p14:creationId xmlns:p14="http://schemas.microsoft.com/office/powerpoint/2010/main" val="44370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57CE497-CE0F-4CA5-B0A1-00A6E9B26DD4}" type="datetime1">
              <a:rPr lang="es-ES" smtClean="0">
                <a:solidFill>
                  <a:prstClr val="black">
                    <a:tint val="75000"/>
                  </a:prstClr>
                </a:solidFill>
              </a:rPr>
              <a:pPr>
                <a:defRPr/>
              </a:pPr>
              <a:t>28/06/2016</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5 Marcador de número de diapositiva"/>
          <p:cNvSpPr>
            <a:spLocks noGrp="1"/>
          </p:cNvSpPr>
          <p:nvPr>
            <p:ph type="sldNum" sz="quarter" idx="4"/>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a:defRPr/>
            </a:pPr>
            <a:fld id="{CE0E0074-E4DC-4E1D-B817-223E261FC5D6}" type="slidenum">
              <a:rPr lang="es-ES" smtClean="0">
                <a:solidFill>
                  <a:prstClr val="white">
                    <a:lumMod val="50000"/>
                  </a:prstClr>
                </a:solidFill>
              </a:rPr>
              <a:pPr>
                <a:defRPr/>
              </a:pPr>
              <a:t>‹Nº›</a:t>
            </a:fld>
            <a:endParaRPr lang="es-ES">
              <a:solidFill>
                <a:prstClr val="white">
                  <a:lumMod val="50000"/>
                </a:prstClr>
              </a:solidFill>
            </a:endParaRPr>
          </a:p>
        </p:txBody>
      </p:sp>
    </p:spTree>
    <p:extLst>
      <p:ext uri="{BB962C8B-B14F-4D97-AF65-F5344CB8AC3E}">
        <p14:creationId xmlns:p14="http://schemas.microsoft.com/office/powerpoint/2010/main" val="307295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9D92BEF-EB16-4B95-9106-689C898301E9}" type="datetime1">
              <a:rPr lang="es-ES" smtClean="0">
                <a:solidFill>
                  <a:prstClr val="black">
                    <a:tint val="75000"/>
                  </a:prstClr>
                </a:solidFill>
              </a:rPr>
              <a:pPr>
                <a:defRPr/>
              </a:pPr>
              <a:t>28/06/2016</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5 Marcador de número de diapositiva"/>
          <p:cNvSpPr>
            <a:spLocks noGrp="1"/>
          </p:cNvSpPr>
          <p:nvPr>
            <p:ph type="sldNum" sz="quarter" idx="4"/>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a:defRPr/>
            </a:pPr>
            <a:fld id="{CE0E0074-E4DC-4E1D-B817-223E261FC5D6}" type="slidenum">
              <a:rPr lang="es-ES" smtClean="0">
                <a:solidFill>
                  <a:prstClr val="white">
                    <a:lumMod val="50000"/>
                  </a:prstClr>
                </a:solidFill>
              </a:rPr>
              <a:pPr>
                <a:defRPr/>
              </a:pPr>
              <a:t>‹Nº›</a:t>
            </a:fld>
            <a:endParaRPr lang="es-ES">
              <a:solidFill>
                <a:prstClr val="white">
                  <a:lumMod val="50000"/>
                </a:prstClr>
              </a:solidFill>
            </a:endParaRPr>
          </a:p>
        </p:txBody>
      </p:sp>
    </p:spTree>
    <p:extLst>
      <p:ext uri="{BB962C8B-B14F-4D97-AF65-F5344CB8AC3E}">
        <p14:creationId xmlns:p14="http://schemas.microsoft.com/office/powerpoint/2010/main" val="309246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7"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6148"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0" hangingPunct="0">
              <a:defRPr/>
            </a:pPr>
            <a:fld id="{3EE4D5EB-F5B9-49F8-A299-FBD82EBF58BE}" type="datetime1">
              <a:rPr lang="es-ES" smtClean="0">
                <a:solidFill>
                  <a:prstClr val="black">
                    <a:tint val="75000"/>
                  </a:prstClr>
                </a:solidFill>
              </a:rPr>
              <a:pPr eaLnBrk="0" hangingPunct="0">
                <a:defRPr/>
              </a:pPr>
              <a:t>28/06/2016</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0" hangingPunct="0">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974904" y="6669360"/>
            <a:ext cx="2133600" cy="196599"/>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50000"/>
                  </a:schemeClr>
                </a:solidFill>
                <a:latin typeface="Georgia" pitchFamily="18" charset="0"/>
                <a:cs typeface="+mn-cs"/>
              </a:defRPr>
            </a:lvl1pPr>
          </a:lstStyle>
          <a:p>
            <a:pPr eaLnBrk="0" hangingPunct="0">
              <a:defRPr/>
            </a:pPr>
            <a:fld id="{CE0E0074-E4DC-4E1D-B817-223E261FC5D6}" type="slidenum">
              <a:rPr lang="es-ES" smtClean="0">
                <a:solidFill>
                  <a:prstClr val="white">
                    <a:lumMod val="50000"/>
                  </a:prstClr>
                </a:solidFill>
              </a:rPr>
              <a:pPr eaLnBrk="0" hangingPunct="0">
                <a:defRPr/>
              </a:pPr>
              <a:t>‹Nº›</a:t>
            </a:fld>
            <a:endParaRPr lang="es-ES">
              <a:solidFill>
                <a:prstClr val="white">
                  <a:lumMod val="50000"/>
                </a:prstClr>
              </a:solidFill>
            </a:endParaRPr>
          </a:p>
        </p:txBody>
      </p:sp>
    </p:spTree>
    <p:extLst>
      <p:ext uri="{BB962C8B-B14F-4D97-AF65-F5344CB8AC3E}">
        <p14:creationId xmlns:p14="http://schemas.microsoft.com/office/powerpoint/2010/main" val="222470918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ctr" rtl="0" eaLnBrk="0" fontAlgn="base" hangingPunct="0">
        <a:spcBef>
          <a:spcPct val="0"/>
        </a:spcBef>
        <a:spcAft>
          <a:spcPct val="0"/>
        </a:spcAft>
        <a:defRPr sz="3200" kern="1200">
          <a:solidFill>
            <a:schemeClr val="tx1"/>
          </a:solidFill>
          <a:latin typeface="Georgia" pitchFamily="18" charset="0"/>
          <a:ea typeface="+mj-ea"/>
          <a:cs typeface="+mj-cs"/>
        </a:defRPr>
      </a:lvl1pPr>
      <a:lvl2pPr algn="ctr" rtl="0" eaLnBrk="0" fontAlgn="base" hangingPunct="0">
        <a:spcBef>
          <a:spcPct val="0"/>
        </a:spcBef>
        <a:spcAft>
          <a:spcPct val="0"/>
        </a:spcAft>
        <a:defRPr sz="3200">
          <a:solidFill>
            <a:schemeClr val="tx1"/>
          </a:solidFill>
          <a:latin typeface="Georgia" pitchFamily="18" charset="0"/>
        </a:defRPr>
      </a:lvl2pPr>
      <a:lvl3pPr algn="ctr" rtl="0" eaLnBrk="0" fontAlgn="base" hangingPunct="0">
        <a:spcBef>
          <a:spcPct val="0"/>
        </a:spcBef>
        <a:spcAft>
          <a:spcPct val="0"/>
        </a:spcAft>
        <a:defRPr sz="3200">
          <a:solidFill>
            <a:schemeClr val="tx1"/>
          </a:solidFill>
          <a:latin typeface="Georgia" pitchFamily="18" charset="0"/>
        </a:defRPr>
      </a:lvl3pPr>
      <a:lvl4pPr algn="ctr" rtl="0" eaLnBrk="0" fontAlgn="base" hangingPunct="0">
        <a:spcBef>
          <a:spcPct val="0"/>
        </a:spcBef>
        <a:spcAft>
          <a:spcPct val="0"/>
        </a:spcAft>
        <a:defRPr sz="3200">
          <a:solidFill>
            <a:schemeClr val="tx1"/>
          </a:solidFill>
          <a:latin typeface="Georgia" pitchFamily="18" charset="0"/>
        </a:defRPr>
      </a:lvl4pPr>
      <a:lvl5pPr algn="ctr" rtl="0" eaLnBrk="0" fontAlgn="base" hangingPunct="0">
        <a:spcBef>
          <a:spcPct val="0"/>
        </a:spcBef>
        <a:spcAft>
          <a:spcPct val="0"/>
        </a:spcAft>
        <a:defRPr sz="3200">
          <a:solidFill>
            <a:schemeClr val="tx1"/>
          </a:solidFill>
          <a:latin typeface="Georgia" pitchFamily="18" charset="0"/>
        </a:defRPr>
      </a:lvl5pPr>
      <a:lvl6pPr marL="457200" algn="ctr" rtl="0" fontAlgn="base">
        <a:spcBef>
          <a:spcPct val="0"/>
        </a:spcBef>
        <a:spcAft>
          <a:spcPct val="0"/>
        </a:spcAft>
        <a:defRPr sz="3200">
          <a:solidFill>
            <a:schemeClr val="tx1"/>
          </a:solidFill>
          <a:latin typeface="Georgia" pitchFamily="18" charset="0"/>
        </a:defRPr>
      </a:lvl6pPr>
      <a:lvl7pPr marL="914400" algn="ctr" rtl="0" fontAlgn="base">
        <a:spcBef>
          <a:spcPct val="0"/>
        </a:spcBef>
        <a:spcAft>
          <a:spcPct val="0"/>
        </a:spcAft>
        <a:defRPr sz="3200">
          <a:solidFill>
            <a:schemeClr val="tx1"/>
          </a:solidFill>
          <a:latin typeface="Georgia" pitchFamily="18" charset="0"/>
        </a:defRPr>
      </a:lvl7pPr>
      <a:lvl8pPr marL="1371600" algn="ctr" rtl="0" fontAlgn="base">
        <a:spcBef>
          <a:spcPct val="0"/>
        </a:spcBef>
        <a:spcAft>
          <a:spcPct val="0"/>
        </a:spcAft>
        <a:defRPr sz="3200">
          <a:solidFill>
            <a:schemeClr val="tx1"/>
          </a:solidFill>
          <a:latin typeface="Georgia" pitchFamily="18" charset="0"/>
        </a:defRPr>
      </a:lvl8pPr>
      <a:lvl9pPr marL="1828800" algn="ctr" rtl="0" fontAlgn="base">
        <a:spcBef>
          <a:spcPct val="0"/>
        </a:spcBef>
        <a:spcAft>
          <a:spcPct val="0"/>
        </a:spcAft>
        <a:defRPr sz="3200">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txBox="1">
            <a:spLocks/>
          </p:cNvSpPr>
          <p:nvPr/>
        </p:nvSpPr>
        <p:spPr bwMode="auto">
          <a:xfrm>
            <a:off x="144463" y="2514600"/>
            <a:ext cx="8891587" cy="1649413"/>
          </a:xfrm>
          <a:prstGeom prst="rect">
            <a:avLst/>
          </a:prstGeom>
          <a:noFill/>
          <a:ln w="9525">
            <a:noFill/>
            <a:miter lim="800000"/>
            <a:headEnd/>
            <a:tailEnd/>
          </a:ln>
        </p:spPr>
        <p:txBody>
          <a:bodyPr anchor="ctr"/>
          <a:lstStyle/>
          <a:p>
            <a:pPr algn="ctr" eaLnBrk="0" hangingPunct="0"/>
            <a:r>
              <a:rPr lang="es-MX" sz="3200" b="1" dirty="0" smtClean="0">
                <a:latin typeface="Georgia" pitchFamily="18" charset="0"/>
              </a:rPr>
              <a:t>Movimiento contra el Abandono Escolar en la Educación Media Superior de México</a:t>
            </a:r>
            <a:endParaRPr lang="es-MX" sz="3200" dirty="0">
              <a:latin typeface="Georgia" pitchFamily="18" charset="0"/>
            </a:endParaRPr>
          </a:p>
        </p:txBody>
      </p:sp>
      <p:cxnSp>
        <p:nvCxnSpPr>
          <p:cNvPr id="4" name="3 Conector recto"/>
          <p:cNvCxnSpPr/>
          <p:nvPr/>
        </p:nvCxnSpPr>
        <p:spPr>
          <a:xfrm>
            <a:off x="539552" y="4267200"/>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4038600" y="5193432"/>
            <a:ext cx="508667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Georgia" panose="02040502050405020303" pitchFamily="18" charset="0"/>
              </a:rPr>
              <a:t>Dr. Rodolfo </a:t>
            </a:r>
            <a:r>
              <a:rPr lang="es-MX" dirty="0" err="1" smtClean="0">
                <a:solidFill>
                  <a:schemeClr val="tx1"/>
                </a:solidFill>
                <a:latin typeface="Georgia" panose="02040502050405020303" pitchFamily="18" charset="0"/>
              </a:rPr>
              <a:t>Tuirán</a:t>
            </a:r>
            <a:endParaRPr lang="es-MX" dirty="0" smtClean="0">
              <a:solidFill>
                <a:schemeClr val="tx1"/>
              </a:solidFill>
              <a:latin typeface="Georgia" panose="02040502050405020303" pitchFamily="18" charset="0"/>
            </a:endParaRPr>
          </a:p>
          <a:p>
            <a:pPr algn="ctr"/>
            <a:r>
              <a:rPr lang="es-MX" dirty="0" smtClean="0">
                <a:solidFill>
                  <a:schemeClr val="tx1"/>
                </a:solidFill>
                <a:latin typeface="Georgia" panose="02040502050405020303" pitchFamily="18" charset="0"/>
              </a:rPr>
              <a:t>Subsecretario de Educación Media Superior</a:t>
            </a:r>
          </a:p>
          <a:p>
            <a:pPr algn="ctr"/>
            <a:r>
              <a:rPr lang="es-MX" dirty="0" smtClean="0">
                <a:solidFill>
                  <a:schemeClr val="tx1"/>
                </a:solidFill>
                <a:latin typeface="Georgia" panose="02040502050405020303" pitchFamily="18" charset="0"/>
              </a:rPr>
              <a:t>21 de Junio de 2016</a:t>
            </a:r>
            <a:endParaRPr lang="es-MX" dirty="0">
              <a:solidFill>
                <a:schemeClr val="tx1"/>
              </a:solidFill>
              <a:latin typeface="Georgia" panose="02040502050405020303" pitchFamily="18" charset="0"/>
            </a:endParaRPr>
          </a:p>
        </p:txBody>
      </p:sp>
    </p:spTree>
    <p:extLst>
      <p:ext uri="{BB962C8B-B14F-4D97-AF65-F5344CB8AC3E}">
        <p14:creationId xmlns:p14="http://schemas.microsoft.com/office/powerpoint/2010/main" val="17735040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nvPr>
        </p:nvGraphicFramePr>
        <p:xfrm>
          <a:off x="899592" y="1214755"/>
          <a:ext cx="8064897" cy="5170886"/>
        </p:xfrm>
        <a:graphic>
          <a:graphicData uri="http://schemas.openxmlformats.org/drawingml/2006/table">
            <a:tbl>
              <a:tblPr firstRow="1" bandRow="1">
                <a:tableStyleId>{F5AB1C69-6EDB-4FF4-983F-18BD219EF322}</a:tableStyleId>
              </a:tblPr>
              <a:tblGrid>
                <a:gridCol w="2736304"/>
                <a:gridCol w="1800200"/>
                <a:gridCol w="1702312"/>
                <a:gridCol w="1826081"/>
              </a:tblGrid>
              <a:tr h="447202">
                <a:tc>
                  <a:txBody>
                    <a:bodyPr/>
                    <a:lstStyle/>
                    <a:p>
                      <a:pPr algn="ctr"/>
                      <a:r>
                        <a:rPr lang="es-MX" sz="1400" dirty="0" smtClean="0">
                          <a:solidFill>
                            <a:schemeClr val="tx1"/>
                          </a:solidFill>
                          <a:latin typeface="Georgia" pitchFamily="18" charset="0"/>
                        </a:rPr>
                        <a:t>Factores de Riesgo</a:t>
                      </a:r>
                      <a:endParaRPr lang="es-MX" sz="1400" dirty="0">
                        <a:solidFill>
                          <a:schemeClr val="tx1"/>
                        </a:solidFill>
                        <a:latin typeface="Georgia" pitchFamily="18" charset="0"/>
                      </a:endParaRPr>
                    </a:p>
                  </a:txBody>
                  <a:tcPr anchor="ctr"/>
                </a:tc>
                <a:tc>
                  <a:txBody>
                    <a:bodyPr/>
                    <a:lstStyle/>
                    <a:p>
                      <a:pPr algn="ctr"/>
                      <a:r>
                        <a:rPr lang="es-MX" sz="1400" dirty="0" smtClean="0">
                          <a:solidFill>
                            <a:schemeClr val="tx1"/>
                          </a:solidFill>
                          <a:latin typeface="Georgia" pitchFamily="18" charset="0"/>
                        </a:rPr>
                        <a:t>Aumento relativo en la probabilidad de abandono escolar</a:t>
                      </a:r>
                      <a:endParaRPr lang="es-MX" sz="1400" dirty="0">
                        <a:solidFill>
                          <a:schemeClr val="tx1"/>
                        </a:solidFill>
                        <a:latin typeface="Georgia" pitchFamily="18" charset="0"/>
                      </a:endParaRPr>
                    </a:p>
                  </a:txBody>
                  <a:tcPr anchor="ctr"/>
                </a:tc>
                <a:tc>
                  <a:txBody>
                    <a:bodyPr/>
                    <a:lstStyle/>
                    <a:p>
                      <a:pPr algn="ctr"/>
                      <a:r>
                        <a:rPr lang="es-MX" sz="1400" dirty="0" smtClean="0">
                          <a:solidFill>
                            <a:schemeClr val="tx1"/>
                          </a:solidFill>
                          <a:latin typeface="Georgia" pitchFamily="18" charset="0"/>
                        </a:rPr>
                        <a:t>Proporción de alumnos que</a:t>
                      </a:r>
                      <a:r>
                        <a:rPr lang="es-MX" sz="1400" baseline="0" dirty="0" smtClean="0">
                          <a:solidFill>
                            <a:schemeClr val="tx1"/>
                          </a:solidFill>
                          <a:latin typeface="Georgia" pitchFamily="18" charset="0"/>
                        </a:rPr>
                        <a:t> presentan el factor de riesgo</a:t>
                      </a:r>
                      <a:endParaRPr lang="es-MX" sz="1400" dirty="0">
                        <a:solidFill>
                          <a:schemeClr val="tx1"/>
                        </a:solidFill>
                        <a:latin typeface="Georgia" pitchFamily="18" charset="0"/>
                      </a:endParaRPr>
                    </a:p>
                  </a:txBody>
                  <a:tcPr anchor="ctr"/>
                </a:tc>
                <a:tc>
                  <a:txBody>
                    <a:bodyPr/>
                    <a:lstStyle/>
                    <a:p>
                      <a:pPr algn="ctr"/>
                      <a:r>
                        <a:rPr lang="es-MX" sz="1400" dirty="0" smtClean="0">
                          <a:solidFill>
                            <a:schemeClr val="tx1"/>
                          </a:solidFill>
                          <a:latin typeface="Georgia" pitchFamily="18" charset="0"/>
                        </a:rPr>
                        <a:t>Riesgo</a:t>
                      </a:r>
                      <a:r>
                        <a:rPr lang="es-MX" sz="1400" baseline="0" dirty="0" smtClean="0">
                          <a:solidFill>
                            <a:schemeClr val="tx1"/>
                          </a:solidFill>
                          <a:latin typeface="Georgia" pitchFamily="18" charset="0"/>
                        </a:rPr>
                        <a:t> atribuible poblacional</a:t>
                      </a:r>
                    </a:p>
                    <a:p>
                      <a:pPr algn="ctr"/>
                      <a:r>
                        <a:rPr lang="es-MX" sz="1400" baseline="0" dirty="0" smtClean="0">
                          <a:solidFill>
                            <a:schemeClr val="tx1"/>
                          </a:solidFill>
                          <a:latin typeface="Georgia" pitchFamily="18" charset="0"/>
                        </a:rPr>
                        <a:t>(importancia absoluta)</a:t>
                      </a:r>
                      <a:endParaRPr lang="es-MX" sz="1400" dirty="0">
                        <a:solidFill>
                          <a:schemeClr val="tx1"/>
                        </a:solidFill>
                        <a:latin typeface="Georgia" pitchFamily="18" charset="0"/>
                      </a:endParaRPr>
                    </a:p>
                  </a:txBody>
                  <a:tcPr anchor="ctr"/>
                </a:tc>
              </a:tr>
              <a:tr h="447202">
                <a:tc>
                  <a:txBody>
                    <a:bodyPr/>
                    <a:lstStyle/>
                    <a:p>
                      <a:r>
                        <a:rPr lang="es-MX" dirty="0" smtClean="0">
                          <a:solidFill>
                            <a:schemeClr val="tx1"/>
                          </a:solidFill>
                          <a:latin typeface="Georgia" pitchFamily="18" charset="0"/>
                        </a:rPr>
                        <a:t>Embarazo</a:t>
                      </a:r>
                      <a:endParaRPr lang="es-MX" dirty="0">
                        <a:solidFill>
                          <a:schemeClr val="tx1"/>
                        </a:solidFill>
                        <a:latin typeface="Georgia" pitchFamily="18" charset="0"/>
                      </a:endParaRPr>
                    </a:p>
                  </a:txBody>
                  <a:tcPr anchor="ctr"/>
                </a:tc>
                <a:tc>
                  <a:txBody>
                    <a:bodyPr/>
                    <a:lstStyle/>
                    <a:p>
                      <a:pPr algn="ctr"/>
                      <a:r>
                        <a:rPr lang="es-MX" dirty="0" smtClean="0">
                          <a:solidFill>
                            <a:schemeClr val="tx1"/>
                          </a:solidFill>
                          <a:latin typeface="Georgia" pitchFamily="18" charset="0"/>
                        </a:rPr>
                        <a:t>370%</a:t>
                      </a:r>
                      <a:endParaRPr lang="es-MX" dirty="0">
                        <a:solidFill>
                          <a:schemeClr val="tx1"/>
                        </a:solidFill>
                        <a:latin typeface="Georgia" pitchFamily="18" charset="0"/>
                      </a:endParaRPr>
                    </a:p>
                  </a:txBody>
                  <a:tcPr anchor="ctr"/>
                </a:tc>
                <a:tc>
                  <a:txBody>
                    <a:bodyPr/>
                    <a:lstStyle/>
                    <a:p>
                      <a:pPr algn="ctr"/>
                      <a:r>
                        <a:rPr lang="es-MX" dirty="0" smtClean="0">
                          <a:solidFill>
                            <a:schemeClr val="tx1"/>
                          </a:solidFill>
                          <a:latin typeface="Georgia" pitchFamily="18" charset="0"/>
                        </a:rPr>
                        <a:t>3.7%</a:t>
                      </a:r>
                      <a:endParaRPr lang="es-MX" dirty="0">
                        <a:solidFill>
                          <a:schemeClr val="tx1"/>
                        </a:solidFill>
                        <a:latin typeface="Georgia" pitchFamily="18" charset="0"/>
                      </a:endParaRPr>
                    </a:p>
                  </a:txBody>
                  <a:tcPr anchor="ctr"/>
                </a:tc>
                <a:tc>
                  <a:txBody>
                    <a:bodyPr/>
                    <a:lstStyle/>
                    <a:p>
                      <a:pPr algn="ctr"/>
                      <a:r>
                        <a:rPr lang="es-MX" sz="2400" b="1" dirty="0" smtClean="0">
                          <a:solidFill>
                            <a:schemeClr val="tx1"/>
                          </a:solidFill>
                          <a:latin typeface="Georgia" pitchFamily="18" charset="0"/>
                        </a:rPr>
                        <a:t> 5</a:t>
                      </a:r>
                      <a:endParaRPr lang="es-MX" sz="2400" b="1" dirty="0">
                        <a:solidFill>
                          <a:schemeClr val="tx1"/>
                        </a:solidFill>
                        <a:latin typeface="Georgia" pitchFamily="18" charset="0"/>
                      </a:endParaRPr>
                    </a:p>
                  </a:txBody>
                  <a:tcPr anchor="ctr"/>
                </a:tc>
              </a:tr>
              <a:tr h="447202">
                <a:tc>
                  <a:txBody>
                    <a:bodyPr/>
                    <a:lstStyle/>
                    <a:p>
                      <a:r>
                        <a:rPr lang="es-MX" b="1" dirty="0" smtClean="0">
                          <a:solidFill>
                            <a:schemeClr val="tx1"/>
                          </a:solidFill>
                          <a:latin typeface="Georgia" pitchFamily="18" charset="0"/>
                        </a:rPr>
                        <a:t>Expulsado por indisciplina</a:t>
                      </a:r>
                      <a:endParaRPr lang="es-MX" b="1" dirty="0">
                        <a:solidFill>
                          <a:schemeClr val="tx1"/>
                        </a:solidFill>
                        <a:latin typeface="Georgia" pitchFamily="18" charset="0"/>
                      </a:endParaRPr>
                    </a:p>
                  </a:txBody>
                  <a:tcPr anchor="ctr">
                    <a:solidFill>
                      <a:srgbClr val="FFC000"/>
                    </a:solidFill>
                  </a:tcPr>
                </a:tc>
                <a:tc>
                  <a:txBody>
                    <a:bodyPr/>
                    <a:lstStyle/>
                    <a:p>
                      <a:pPr algn="ctr"/>
                      <a:r>
                        <a:rPr lang="es-MX" dirty="0" smtClean="0">
                          <a:solidFill>
                            <a:schemeClr val="tx1"/>
                          </a:solidFill>
                          <a:latin typeface="Georgia" pitchFamily="18" charset="0"/>
                        </a:rPr>
                        <a:t>330%</a:t>
                      </a:r>
                      <a:endParaRPr lang="es-MX" dirty="0">
                        <a:solidFill>
                          <a:schemeClr val="tx1"/>
                        </a:solidFill>
                        <a:latin typeface="Georgia" pitchFamily="18" charset="0"/>
                      </a:endParaRPr>
                    </a:p>
                  </a:txBody>
                  <a:tcPr anchor="ctr">
                    <a:solidFill>
                      <a:srgbClr val="FFC000"/>
                    </a:solidFill>
                  </a:tcPr>
                </a:tc>
                <a:tc>
                  <a:txBody>
                    <a:bodyPr/>
                    <a:lstStyle/>
                    <a:p>
                      <a:pPr algn="ctr"/>
                      <a:r>
                        <a:rPr lang="es-MX" dirty="0" smtClean="0">
                          <a:solidFill>
                            <a:schemeClr val="tx1"/>
                          </a:solidFill>
                          <a:latin typeface="Georgia" pitchFamily="18" charset="0"/>
                        </a:rPr>
                        <a:t>1.3%</a:t>
                      </a:r>
                      <a:endParaRPr lang="es-MX" dirty="0">
                        <a:solidFill>
                          <a:schemeClr val="tx1"/>
                        </a:solidFill>
                        <a:latin typeface="Georgia" pitchFamily="18" charset="0"/>
                      </a:endParaRPr>
                    </a:p>
                  </a:txBody>
                  <a:tcPr anchor="ctr">
                    <a:solidFill>
                      <a:srgbClr val="FFC000"/>
                    </a:solidFill>
                  </a:tcPr>
                </a:tc>
                <a:tc>
                  <a:txBody>
                    <a:bodyPr/>
                    <a:lstStyle/>
                    <a:p>
                      <a:pPr algn="ctr"/>
                      <a:r>
                        <a:rPr lang="es-MX" sz="2400" b="1" dirty="0" smtClean="0">
                          <a:solidFill>
                            <a:schemeClr val="tx1"/>
                          </a:solidFill>
                          <a:latin typeface="Georgia" pitchFamily="18" charset="0"/>
                        </a:rPr>
                        <a:t> 6</a:t>
                      </a:r>
                      <a:endParaRPr lang="es-MX" sz="2400" b="1" dirty="0">
                        <a:solidFill>
                          <a:schemeClr val="tx1"/>
                        </a:solidFill>
                        <a:latin typeface="Georgia" pitchFamily="18" charset="0"/>
                      </a:endParaRPr>
                    </a:p>
                  </a:txBody>
                  <a:tcPr anchor="ctr">
                    <a:solidFill>
                      <a:srgbClr val="FFC000"/>
                    </a:solidFill>
                  </a:tcPr>
                </a:tc>
              </a:tr>
              <a:tr h="771883">
                <a:tc>
                  <a:txBody>
                    <a:bodyPr/>
                    <a:lstStyle/>
                    <a:p>
                      <a:r>
                        <a:rPr lang="es-MX" b="1" dirty="0" smtClean="0">
                          <a:solidFill>
                            <a:schemeClr val="tx1"/>
                          </a:solidFill>
                          <a:latin typeface="Georgia" pitchFamily="18" charset="0"/>
                        </a:rPr>
                        <a:t>Haber reprobado alguna vez</a:t>
                      </a:r>
                      <a:endParaRPr lang="es-MX" b="1" dirty="0">
                        <a:solidFill>
                          <a:schemeClr val="tx1"/>
                        </a:solidFill>
                        <a:latin typeface="Georgia" pitchFamily="18" charset="0"/>
                      </a:endParaRPr>
                    </a:p>
                  </a:txBody>
                  <a:tcPr anchor="ctr">
                    <a:solidFill>
                      <a:srgbClr val="FFC000"/>
                    </a:solidFill>
                  </a:tcPr>
                </a:tc>
                <a:tc>
                  <a:txBody>
                    <a:bodyPr/>
                    <a:lstStyle/>
                    <a:p>
                      <a:pPr algn="ctr"/>
                      <a:r>
                        <a:rPr lang="es-MX" dirty="0" smtClean="0">
                          <a:solidFill>
                            <a:schemeClr val="tx1"/>
                          </a:solidFill>
                          <a:latin typeface="Georgia" pitchFamily="18" charset="0"/>
                        </a:rPr>
                        <a:t>150%</a:t>
                      </a:r>
                      <a:endParaRPr lang="es-MX" dirty="0">
                        <a:solidFill>
                          <a:schemeClr val="tx1"/>
                        </a:solidFill>
                        <a:latin typeface="Georgia" pitchFamily="18" charset="0"/>
                      </a:endParaRPr>
                    </a:p>
                  </a:txBody>
                  <a:tcPr anchor="ctr">
                    <a:solidFill>
                      <a:srgbClr val="FFC000"/>
                    </a:solidFill>
                  </a:tcPr>
                </a:tc>
                <a:tc>
                  <a:txBody>
                    <a:bodyPr/>
                    <a:lstStyle/>
                    <a:p>
                      <a:pPr algn="ctr"/>
                      <a:r>
                        <a:rPr lang="es-MX" dirty="0" smtClean="0">
                          <a:solidFill>
                            <a:schemeClr val="tx1"/>
                          </a:solidFill>
                          <a:latin typeface="Georgia" pitchFamily="18" charset="0"/>
                        </a:rPr>
                        <a:t>59.7%</a:t>
                      </a:r>
                      <a:endParaRPr lang="es-MX" dirty="0">
                        <a:solidFill>
                          <a:schemeClr val="tx1"/>
                        </a:solidFill>
                        <a:latin typeface="Georgia" pitchFamily="18" charset="0"/>
                      </a:endParaRPr>
                    </a:p>
                  </a:txBody>
                  <a:tcPr anchor="ctr">
                    <a:solidFill>
                      <a:srgbClr val="FFC000"/>
                    </a:solidFill>
                  </a:tcPr>
                </a:tc>
                <a:tc>
                  <a:txBody>
                    <a:bodyPr/>
                    <a:lstStyle/>
                    <a:p>
                      <a:pPr algn="ctr"/>
                      <a:r>
                        <a:rPr lang="es-MX" sz="2400" b="1" dirty="0" smtClean="0">
                          <a:solidFill>
                            <a:schemeClr val="tx1"/>
                          </a:solidFill>
                          <a:latin typeface="Georgia" pitchFamily="18" charset="0"/>
                        </a:rPr>
                        <a:t>1</a:t>
                      </a:r>
                      <a:endParaRPr lang="es-MX" sz="2400" b="1" dirty="0">
                        <a:solidFill>
                          <a:schemeClr val="tx1"/>
                        </a:solidFill>
                        <a:latin typeface="Georgia" pitchFamily="18" charset="0"/>
                      </a:endParaRPr>
                    </a:p>
                  </a:txBody>
                  <a:tcPr anchor="ctr">
                    <a:solidFill>
                      <a:srgbClr val="FFC000"/>
                    </a:solidFill>
                  </a:tcPr>
                </a:tc>
              </a:tr>
              <a:tr h="447202">
                <a:tc>
                  <a:txBody>
                    <a:bodyPr/>
                    <a:lstStyle/>
                    <a:p>
                      <a:r>
                        <a:rPr lang="es-MX" b="1" dirty="0" smtClean="0">
                          <a:solidFill>
                            <a:schemeClr val="tx1"/>
                          </a:solidFill>
                          <a:latin typeface="Georgia" pitchFamily="18" charset="0"/>
                        </a:rPr>
                        <a:t>Inasistencia</a:t>
                      </a:r>
                      <a:endParaRPr lang="es-MX" b="1" dirty="0">
                        <a:solidFill>
                          <a:schemeClr val="tx1"/>
                        </a:solidFill>
                        <a:latin typeface="Georgia" pitchFamily="18" charset="0"/>
                      </a:endParaRPr>
                    </a:p>
                  </a:txBody>
                  <a:tcPr anchor="ctr">
                    <a:solidFill>
                      <a:srgbClr val="FFC000"/>
                    </a:solidFill>
                  </a:tcPr>
                </a:tc>
                <a:tc>
                  <a:txBody>
                    <a:bodyPr/>
                    <a:lstStyle/>
                    <a:p>
                      <a:pPr algn="ctr"/>
                      <a:r>
                        <a:rPr lang="es-MX" dirty="0" smtClean="0">
                          <a:solidFill>
                            <a:schemeClr val="tx1"/>
                          </a:solidFill>
                          <a:latin typeface="Georgia" pitchFamily="18" charset="0"/>
                        </a:rPr>
                        <a:t>118%</a:t>
                      </a:r>
                      <a:endParaRPr lang="es-MX" dirty="0">
                        <a:solidFill>
                          <a:schemeClr val="tx1"/>
                        </a:solidFill>
                        <a:latin typeface="Georgia" pitchFamily="18" charset="0"/>
                      </a:endParaRPr>
                    </a:p>
                  </a:txBody>
                  <a:tcPr anchor="ctr">
                    <a:solidFill>
                      <a:srgbClr val="FFC000"/>
                    </a:solidFill>
                  </a:tcPr>
                </a:tc>
                <a:tc>
                  <a:txBody>
                    <a:bodyPr/>
                    <a:lstStyle/>
                    <a:p>
                      <a:pPr algn="ctr"/>
                      <a:r>
                        <a:rPr lang="es-MX" dirty="0" smtClean="0">
                          <a:solidFill>
                            <a:schemeClr val="tx1"/>
                          </a:solidFill>
                          <a:latin typeface="Georgia" pitchFamily="18" charset="0"/>
                        </a:rPr>
                        <a:t>39.2%</a:t>
                      </a:r>
                      <a:endParaRPr lang="es-MX" dirty="0">
                        <a:solidFill>
                          <a:schemeClr val="tx1"/>
                        </a:solidFill>
                        <a:latin typeface="Georgia" pitchFamily="18" charset="0"/>
                      </a:endParaRPr>
                    </a:p>
                  </a:txBody>
                  <a:tcPr anchor="ctr">
                    <a:solidFill>
                      <a:srgbClr val="FFC000"/>
                    </a:solidFill>
                  </a:tcPr>
                </a:tc>
                <a:tc>
                  <a:txBody>
                    <a:bodyPr/>
                    <a:lstStyle/>
                    <a:p>
                      <a:pPr algn="ctr"/>
                      <a:r>
                        <a:rPr lang="es-MX" sz="2400" b="1" dirty="0" smtClean="0">
                          <a:solidFill>
                            <a:schemeClr val="tx1"/>
                          </a:solidFill>
                          <a:latin typeface="Georgia" pitchFamily="18" charset="0"/>
                        </a:rPr>
                        <a:t>3</a:t>
                      </a:r>
                      <a:endParaRPr lang="es-MX" sz="2400" b="1" dirty="0">
                        <a:solidFill>
                          <a:schemeClr val="tx1"/>
                        </a:solidFill>
                        <a:latin typeface="Georgia" pitchFamily="18" charset="0"/>
                      </a:endParaRPr>
                    </a:p>
                  </a:txBody>
                  <a:tcPr anchor="ctr">
                    <a:solidFill>
                      <a:srgbClr val="FFC000"/>
                    </a:solidFill>
                  </a:tcPr>
                </a:tc>
              </a:tr>
              <a:tr h="771883">
                <a:tc>
                  <a:txBody>
                    <a:bodyPr/>
                    <a:lstStyle/>
                    <a:p>
                      <a:r>
                        <a:rPr lang="es-MX" dirty="0" smtClean="0">
                          <a:solidFill>
                            <a:schemeClr val="tx1"/>
                          </a:solidFill>
                          <a:latin typeface="Georgia" pitchFamily="18" charset="0"/>
                        </a:rPr>
                        <a:t>Baja escolaridad de la madre</a:t>
                      </a:r>
                      <a:endParaRPr lang="es-MX" dirty="0">
                        <a:solidFill>
                          <a:schemeClr val="tx1"/>
                        </a:solidFill>
                        <a:latin typeface="Georgia" pitchFamily="18" charset="0"/>
                      </a:endParaRPr>
                    </a:p>
                  </a:txBody>
                  <a:tcPr anchor="ctr"/>
                </a:tc>
                <a:tc>
                  <a:txBody>
                    <a:bodyPr/>
                    <a:lstStyle/>
                    <a:p>
                      <a:pPr algn="ctr"/>
                      <a:r>
                        <a:rPr lang="es-MX" dirty="0" smtClean="0">
                          <a:solidFill>
                            <a:schemeClr val="tx1"/>
                          </a:solidFill>
                          <a:latin typeface="Georgia" pitchFamily="18" charset="0"/>
                        </a:rPr>
                        <a:t>110%</a:t>
                      </a:r>
                      <a:endParaRPr lang="es-MX" dirty="0">
                        <a:solidFill>
                          <a:schemeClr val="tx1"/>
                        </a:solidFill>
                        <a:latin typeface="Georgia" pitchFamily="18" charset="0"/>
                      </a:endParaRPr>
                    </a:p>
                  </a:txBody>
                  <a:tcPr anchor="ctr"/>
                </a:tc>
                <a:tc>
                  <a:txBody>
                    <a:bodyPr/>
                    <a:lstStyle/>
                    <a:p>
                      <a:pPr algn="ctr"/>
                      <a:r>
                        <a:rPr lang="es-MX" dirty="0" smtClean="0">
                          <a:solidFill>
                            <a:schemeClr val="tx1"/>
                          </a:solidFill>
                          <a:latin typeface="Georgia" pitchFamily="18" charset="0"/>
                        </a:rPr>
                        <a:t>61.7%</a:t>
                      </a:r>
                      <a:endParaRPr lang="es-MX" dirty="0">
                        <a:solidFill>
                          <a:schemeClr val="tx1"/>
                        </a:solidFill>
                        <a:latin typeface="Georgia" pitchFamily="18" charset="0"/>
                      </a:endParaRPr>
                    </a:p>
                  </a:txBody>
                  <a:tcPr anchor="ctr"/>
                </a:tc>
                <a:tc>
                  <a:txBody>
                    <a:bodyPr/>
                    <a:lstStyle/>
                    <a:p>
                      <a:pPr algn="ctr"/>
                      <a:r>
                        <a:rPr lang="es-MX" sz="2400" b="1" dirty="0" smtClean="0">
                          <a:solidFill>
                            <a:schemeClr val="tx1"/>
                          </a:solidFill>
                          <a:latin typeface="Georgia" pitchFamily="18" charset="0"/>
                        </a:rPr>
                        <a:t>2</a:t>
                      </a:r>
                      <a:endParaRPr lang="es-MX" sz="2400" b="1" dirty="0">
                        <a:solidFill>
                          <a:schemeClr val="tx1"/>
                        </a:solidFill>
                        <a:latin typeface="Georgia" pitchFamily="18" charset="0"/>
                      </a:endParaRPr>
                    </a:p>
                  </a:txBody>
                  <a:tcPr anchor="ctr"/>
                </a:tc>
              </a:tr>
              <a:tr h="771883">
                <a:tc>
                  <a:txBody>
                    <a:bodyPr/>
                    <a:lstStyle/>
                    <a:p>
                      <a:r>
                        <a:rPr lang="es-MX" dirty="0" smtClean="0">
                          <a:solidFill>
                            <a:schemeClr val="tx1"/>
                          </a:solidFill>
                          <a:latin typeface="Georgia" pitchFamily="18" charset="0"/>
                        </a:rPr>
                        <a:t>Bajos ingresos mensuales (hasta IV</a:t>
                      </a:r>
                      <a:r>
                        <a:rPr lang="es-MX" baseline="0" dirty="0" smtClean="0">
                          <a:solidFill>
                            <a:schemeClr val="tx1"/>
                          </a:solidFill>
                          <a:latin typeface="Georgia" pitchFamily="18" charset="0"/>
                        </a:rPr>
                        <a:t> </a:t>
                      </a:r>
                      <a:r>
                        <a:rPr lang="es-MX" baseline="0" dirty="0" err="1" smtClean="0">
                          <a:solidFill>
                            <a:schemeClr val="tx1"/>
                          </a:solidFill>
                          <a:latin typeface="Georgia" pitchFamily="18" charset="0"/>
                        </a:rPr>
                        <a:t>decil</a:t>
                      </a:r>
                      <a:r>
                        <a:rPr lang="es-MX" baseline="0" dirty="0" smtClean="0">
                          <a:solidFill>
                            <a:schemeClr val="tx1"/>
                          </a:solidFill>
                          <a:latin typeface="Georgia" pitchFamily="18" charset="0"/>
                        </a:rPr>
                        <a:t> ingreso)</a:t>
                      </a:r>
                      <a:endParaRPr lang="es-MX" dirty="0">
                        <a:solidFill>
                          <a:schemeClr val="tx1"/>
                        </a:solidFill>
                        <a:latin typeface="Georgia" pitchFamily="18" charset="0"/>
                      </a:endParaRPr>
                    </a:p>
                  </a:txBody>
                  <a:tcPr anchor="ctr"/>
                </a:tc>
                <a:tc>
                  <a:txBody>
                    <a:bodyPr/>
                    <a:lstStyle/>
                    <a:p>
                      <a:pPr algn="ctr"/>
                      <a:r>
                        <a:rPr lang="es-MX" dirty="0" smtClean="0">
                          <a:solidFill>
                            <a:schemeClr val="tx1"/>
                          </a:solidFill>
                          <a:latin typeface="Georgia" pitchFamily="18" charset="0"/>
                        </a:rPr>
                        <a:t>50%</a:t>
                      </a:r>
                      <a:endParaRPr lang="es-MX" dirty="0">
                        <a:solidFill>
                          <a:schemeClr val="tx1"/>
                        </a:solidFill>
                        <a:latin typeface="Georgia" pitchFamily="18" charset="0"/>
                      </a:endParaRPr>
                    </a:p>
                  </a:txBody>
                  <a:tcPr anchor="ctr"/>
                </a:tc>
                <a:tc>
                  <a:txBody>
                    <a:bodyPr/>
                    <a:lstStyle/>
                    <a:p>
                      <a:pPr algn="ctr"/>
                      <a:r>
                        <a:rPr lang="es-MX" dirty="0" smtClean="0">
                          <a:solidFill>
                            <a:schemeClr val="tx1"/>
                          </a:solidFill>
                          <a:latin typeface="Georgia" pitchFamily="18" charset="0"/>
                        </a:rPr>
                        <a:t>38.8%</a:t>
                      </a:r>
                      <a:endParaRPr lang="es-MX" dirty="0">
                        <a:solidFill>
                          <a:schemeClr val="tx1"/>
                        </a:solidFill>
                        <a:latin typeface="Georgia" pitchFamily="18" charset="0"/>
                      </a:endParaRPr>
                    </a:p>
                  </a:txBody>
                  <a:tcPr anchor="ctr"/>
                </a:tc>
                <a:tc>
                  <a:txBody>
                    <a:bodyPr/>
                    <a:lstStyle/>
                    <a:p>
                      <a:pPr algn="ctr"/>
                      <a:r>
                        <a:rPr lang="es-MX" sz="2400" b="1" dirty="0" smtClean="0">
                          <a:solidFill>
                            <a:schemeClr val="tx1"/>
                          </a:solidFill>
                          <a:latin typeface="Georgia" pitchFamily="18" charset="0"/>
                        </a:rPr>
                        <a:t> 4</a:t>
                      </a:r>
                      <a:endParaRPr lang="es-MX" sz="2400" b="1" dirty="0">
                        <a:solidFill>
                          <a:schemeClr val="tx1"/>
                        </a:solidFill>
                        <a:latin typeface="Georgia" pitchFamily="18" charset="0"/>
                      </a:endParaRPr>
                    </a:p>
                  </a:txBody>
                  <a:tcPr anchor="ctr"/>
                </a:tc>
              </a:tr>
            </a:tbl>
          </a:graphicData>
        </a:graphic>
      </p:graphicFrame>
      <p:sp>
        <p:nvSpPr>
          <p:cNvPr id="3" name="2 Rectángulo"/>
          <p:cNvSpPr/>
          <p:nvPr/>
        </p:nvSpPr>
        <p:spPr>
          <a:xfrm>
            <a:off x="1013460" y="22860"/>
            <a:ext cx="7848600" cy="1143000"/>
          </a:xfrm>
          <a:prstGeom prst="rect">
            <a:avLst/>
          </a:prstGeom>
        </p:spPr>
        <p:txBody>
          <a:bodyPr wrap="square" anchor="ctr">
            <a:noAutofit/>
          </a:bodyPr>
          <a:lstStyle/>
          <a:p>
            <a:pPr algn="ctr"/>
            <a:r>
              <a:rPr lang="es-MX" sz="2400" b="1" dirty="0">
                <a:solidFill>
                  <a:prstClr val="black"/>
                </a:solidFill>
                <a:latin typeface="Georgia" pitchFamily="18" charset="0"/>
              </a:rPr>
              <a:t>Factores de </a:t>
            </a:r>
            <a:r>
              <a:rPr lang="es-MX" sz="2400" b="1" dirty="0" smtClean="0">
                <a:solidFill>
                  <a:prstClr val="black"/>
                </a:solidFill>
                <a:latin typeface="Georgia" pitchFamily="18" charset="0"/>
              </a:rPr>
              <a:t>riesgo de abandono escolar, 2011</a:t>
            </a:r>
          </a:p>
        </p:txBody>
      </p:sp>
      <p:sp>
        <p:nvSpPr>
          <p:cNvPr id="2" name="CuadroTexto 1"/>
          <p:cNvSpPr txBox="1"/>
          <p:nvPr/>
        </p:nvSpPr>
        <p:spPr>
          <a:xfrm rot="16200000">
            <a:off x="-390455" y="3363089"/>
            <a:ext cx="1728191" cy="707886"/>
          </a:xfrm>
          <a:prstGeom prst="rect">
            <a:avLst/>
          </a:prstGeom>
          <a:solidFill>
            <a:srgbClr val="FFC000"/>
          </a:solidFill>
          <a:ln>
            <a:solidFill>
              <a:schemeClr val="tx1"/>
            </a:solidFill>
          </a:ln>
        </p:spPr>
        <p:txBody>
          <a:bodyPr wrap="square" rtlCol="0" anchor="ctr">
            <a:spAutoFit/>
          </a:bodyPr>
          <a:lstStyle/>
          <a:p>
            <a:pPr algn="ctr"/>
            <a:r>
              <a:rPr lang="es-MX" sz="2000" b="1" dirty="0" smtClean="0">
                <a:solidFill>
                  <a:prstClr val="black"/>
                </a:solidFill>
                <a:latin typeface="Georgia" panose="02040502050405020303" pitchFamily="18" charset="0"/>
              </a:rPr>
              <a:t>Factores escolares</a:t>
            </a:r>
            <a:endParaRPr lang="es-MX" sz="2000" b="1" dirty="0">
              <a:solidFill>
                <a:prstClr val="black"/>
              </a:solidFill>
              <a:latin typeface="Georgia" panose="02040502050405020303" pitchFamily="18" charset="0"/>
            </a:endParaRPr>
          </a:p>
        </p:txBody>
      </p:sp>
      <p:sp>
        <p:nvSpPr>
          <p:cNvPr id="5" name="4 Marcador de número de diapositiva"/>
          <p:cNvSpPr>
            <a:spLocks noGrp="1"/>
          </p:cNvSpPr>
          <p:nvPr>
            <p:ph type="sldNum" sz="quarter" idx="4294967295"/>
          </p:nvPr>
        </p:nvSpPr>
        <p:spPr>
          <a:xfrm>
            <a:off x="7010400" y="6629400"/>
            <a:ext cx="2133600" cy="228600"/>
          </a:xfrm>
          <a:prstGeom prst="rect">
            <a:avLst/>
          </a:prstGeom>
        </p:spPr>
        <p:txBody>
          <a:bodyPr/>
          <a:lstStyle/>
          <a:p>
            <a:fld id="{1B02A569-38A4-4E7B-85F2-6C7BB593A8B8}" type="slidenum">
              <a:rPr lang="es-MX" sz="1000" b="1" smtClean="0">
                <a:solidFill>
                  <a:schemeClr val="bg1"/>
                </a:solidFill>
                <a:latin typeface="Georgia" panose="02040502050405020303" pitchFamily="18" charset="0"/>
              </a:rPr>
              <a:pPr/>
              <a:t>10</a:t>
            </a:fld>
            <a:endParaRPr lang="es-MX" sz="1000" b="1">
              <a:solidFill>
                <a:schemeClr val="bg1"/>
              </a:solidFill>
              <a:latin typeface="Georgia" panose="02040502050405020303" pitchFamily="18" charset="0"/>
            </a:endParaRPr>
          </a:p>
        </p:txBody>
      </p:sp>
    </p:spTree>
    <p:extLst>
      <p:ext uri="{BB962C8B-B14F-4D97-AF65-F5344CB8AC3E}">
        <p14:creationId xmlns:p14="http://schemas.microsoft.com/office/powerpoint/2010/main" val="2144895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659416429"/>
              </p:ext>
            </p:extLst>
          </p:nvPr>
        </p:nvGraphicFramePr>
        <p:xfrm>
          <a:off x="500197" y="2362200"/>
          <a:ext cx="8071598" cy="4244376"/>
        </p:xfrm>
        <a:graphic>
          <a:graphicData uri="http://schemas.openxmlformats.org/drawingml/2006/table">
            <a:tbl>
              <a:tblPr firstRow="1" firstCol="1" bandRow="1">
                <a:tableStyleId>{93296810-A885-4BE3-A3E7-6D5BEEA58F35}</a:tableStyleId>
              </a:tblPr>
              <a:tblGrid>
                <a:gridCol w="4413998"/>
                <a:gridCol w="2306171"/>
                <a:gridCol w="1351429"/>
              </a:tblGrid>
              <a:tr h="345643">
                <a:tc>
                  <a:txBody>
                    <a:bodyPr/>
                    <a:lstStyle/>
                    <a:p>
                      <a:pPr marL="0" marR="0">
                        <a:lnSpc>
                          <a:spcPct val="150000"/>
                        </a:lnSpc>
                        <a:spcBef>
                          <a:spcPts val="600"/>
                        </a:spcBef>
                        <a:spcAft>
                          <a:spcPts val="0"/>
                        </a:spcAft>
                      </a:pPr>
                      <a:r>
                        <a:rPr lang="es-MX" sz="1400" dirty="0">
                          <a:effectLst/>
                          <a:latin typeface="Georgia" panose="02040502050405020303" pitchFamily="18" charset="0"/>
                        </a:rPr>
                        <a:t> </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RR (IC95%)</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Valor de P</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r>
              <a:tr h="294227">
                <a:tc>
                  <a:txBody>
                    <a:bodyPr/>
                    <a:lstStyle/>
                    <a:p>
                      <a:pPr marL="0" marR="0">
                        <a:lnSpc>
                          <a:spcPct val="150000"/>
                        </a:lnSpc>
                        <a:spcBef>
                          <a:spcPts val="600"/>
                        </a:spcBef>
                        <a:spcAft>
                          <a:spcPts val="0"/>
                        </a:spcAft>
                      </a:pPr>
                      <a:r>
                        <a:rPr lang="es-MX" sz="1400" dirty="0">
                          <a:effectLst/>
                          <a:latin typeface="Georgia" panose="02040502050405020303" pitchFamily="18" charset="0"/>
                        </a:rPr>
                        <a:t>Promedio de Secundaria</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1.06 (1.05 , 1.07)</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0.000</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r>
              <a:tr h="294227">
                <a:tc>
                  <a:txBody>
                    <a:bodyPr/>
                    <a:lstStyle/>
                    <a:p>
                      <a:pPr marL="0" marR="0">
                        <a:lnSpc>
                          <a:spcPct val="150000"/>
                        </a:lnSpc>
                        <a:spcBef>
                          <a:spcPts val="600"/>
                        </a:spcBef>
                        <a:spcAft>
                          <a:spcPts val="0"/>
                        </a:spcAft>
                      </a:pPr>
                      <a:r>
                        <a:rPr lang="es-MX" sz="1400" dirty="0">
                          <a:effectLst/>
                          <a:latin typeface="Georgia" panose="02040502050405020303" pitchFamily="18" charset="0"/>
                        </a:rPr>
                        <a:t>Asignación a Escuela No Deseada</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1.11 (0.95 , 1.31)</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0.199</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r>
              <a:tr h="294227">
                <a:tc>
                  <a:txBody>
                    <a:bodyPr/>
                    <a:lstStyle/>
                    <a:p>
                      <a:pPr marL="0" marR="0">
                        <a:lnSpc>
                          <a:spcPct val="150000"/>
                        </a:lnSpc>
                        <a:spcBef>
                          <a:spcPts val="600"/>
                        </a:spcBef>
                        <a:spcAft>
                          <a:spcPts val="0"/>
                        </a:spcAft>
                      </a:pPr>
                      <a:r>
                        <a:rPr lang="es-MX" sz="1400" dirty="0">
                          <a:effectLst/>
                          <a:latin typeface="Georgia" panose="02040502050405020303" pitchFamily="18" charset="0"/>
                        </a:rPr>
                        <a:t>Asignación a Turno No Deseado</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1.57 (1.29 , 1.90)</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0.000</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r>
              <a:tr h="294227">
                <a:tc>
                  <a:txBody>
                    <a:bodyPr/>
                    <a:lstStyle/>
                    <a:p>
                      <a:pPr marL="0" marR="0">
                        <a:lnSpc>
                          <a:spcPct val="150000"/>
                        </a:lnSpc>
                        <a:spcBef>
                          <a:spcPts val="600"/>
                        </a:spcBef>
                        <a:spcAft>
                          <a:spcPts val="0"/>
                        </a:spcAft>
                      </a:pPr>
                      <a:r>
                        <a:rPr lang="es-MX" sz="1400" dirty="0">
                          <a:effectLst/>
                          <a:latin typeface="Georgia" panose="02040502050405020303" pitchFamily="18" charset="0"/>
                        </a:rPr>
                        <a:t>Reprobar Materias</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2.47 (2.07 , 2.95)</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0.000</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r>
              <a:tr h="294227">
                <a:tc>
                  <a:txBody>
                    <a:bodyPr/>
                    <a:lstStyle/>
                    <a:p>
                      <a:pPr marL="0" marR="0">
                        <a:lnSpc>
                          <a:spcPct val="150000"/>
                        </a:lnSpc>
                        <a:spcBef>
                          <a:spcPts val="600"/>
                        </a:spcBef>
                        <a:spcAft>
                          <a:spcPts val="0"/>
                        </a:spcAft>
                      </a:pPr>
                      <a:r>
                        <a:rPr lang="es-MX" sz="1400" dirty="0" smtClean="0">
                          <a:effectLst/>
                          <a:latin typeface="Georgia" panose="02040502050405020303" pitchFamily="18" charset="0"/>
                        </a:rPr>
                        <a:t>Considera</a:t>
                      </a:r>
                      <a:r>
                        <a:rPr lang="es-MX" sz="1400" baseline="0" dirty="0" smtClean="0">
                          <a:effectLst/>
                          <a:latin typeface="Georgia" panose="02040502050405020303" pitchFamily="18" charset="0"/>
                        </a:rPr>
                        <a:t> que e</a:t>
                      </a:r>
                      <a:r>
                        <a:rPr lang="es-MX" sz="1400" dirty="0" smtClean="0">
                          <a:effectLst/>
                          <a:latin typeface="Georgia" panose="02040502050405020303" pitchFamily="18" charset="0"/>
                        </a:rPr>
                        <a:t>studiar es de poca utilidad</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1.55 (1.25 , 1.93)</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0.000</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r>
              <a:tr h="588456">
                <a:tc>
                  <a:txBody>
                    <a:bodyPr/>
                    <a:lstStyle/>
                    <a:p>
                      <a:pPr marL="0" marR="0">
                        <a:lnSpc>
                          <a:spcPct val="150000"/>
                        </a:lnSpc>
                        <a:spcBef>
                          <a:spcPts val="600"/>
                        </a:spcBef>
                        <a:spcAft>
                          <a:spcPts val="0"/>
                        </a:spcAft>
                      </a:pPr>
                      <a:r>
                        <a:rPr lang="es-MX" sz="1400" dirty="0">
                          <a:effectLst/>
                          <a:latin typeface="Georgia" panose="02040502050405020303" pitchFamily="18" charset="0"/>
                        </a:rPr>
                        <a:t>Nivel de Estudios de la Madre de Primaria o Menos</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1.24 (1.06 , 1.46)</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0.008</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r>
              <a:tr h="294227">
                <a:tc>
                  <a:txBody>
                    <a:bodyPr/>
                    <a:lstStyle/>
                    <a:p>
                      <a:pPr marL="0" marR="0">
                        <a:lnSpc>
                          <a:spcPct val="150000"/>
                        </a:lnSpc>
                        <a:spcBef>
                          <a:spcPts val="600"/>
                        </a:spcBef>
                        <a:spcAft>
                          <a:spcPts val="0"/>
                        </a:spcAft>
                      </a:pPr>
                      <a:r>
                        <a:rPr lang="es-MX" sz="1400" dirty="0">
                          <a:effectLst/>
                          <a:latin typeface="Georgia" panose="02040502050405020303" pitchFamily="18" charset="0"/>
                        </a:rPr>
                        <a:t>Tener Trabajo</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0.78 (0.67 , 0.91)</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0.002</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r>
              <a:tr h="294227">
                <a:tc>
                  <a:txBody>
                    <a:bodyPr/>
                    <a:lstStyle/>
                    <a:p>
                      <a:pPr marL="0" marR="0">
                        <a:lnSpc>
                          <a:spcPct val="150000"/>
                        </a:lnSpc>
                        <a:spcBef>
                          <a:spcPts val="600"/>
                        </a:spcBef>
                        <a:spcAft>
                          <a:spcPts val="0"/>
                        </a:spcAft>
                      </a:pPr>
                      <a:r>
                        <a:rPr lang="es-MX" sz="1400" dirty="0">
                          <a:effectLst/>
                          <a:latin typeface="Georgia" panose="02040502050405020303" pitchFamily="18" charset="0"/>
                        </a:rPr>
                        <a:t>Tener Beca</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0.52 (0.43 , 0.63)</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0.000</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r>
              <a:tr h="294227">
                <a:tc>
                  <a:txBody>
                    <a:bodyPr/>
                    <a:lstStyle/>
                    <a:p>
                      <a:pPr marL="0" marR="0">
                        <a:lnSpc>
                          <a:spcPct val="150000"/>
                        </a:lnSpc>
                        <a:spcBef>
                          <a:spcPts val="600"/>
                        </a:spcBef>
                        <a:spcAft>
                          <a:spcPts val="0"/>
                        </a:spcAft>
                      </a:pPr>
                      <a:r>
                        <a:rPr lang="es-MX" sz="1400" dirty="0">
                          <a:effectLst/>
                          <a:latin typeface="Georgia" panose="02040502050405020303" pitchFamily="18" charset="0"/>
                        </a:rPr>
                        <a:t>Embarazo</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2.67 (1.99 , 3.58)</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0.000</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r>
              <a:tr h="378293">
                <a:tc>
                  <a:txBody>
                    <a:bodyPr/>
                    <a:lstStyle/>
                    <a:p>
                      <a:pPr marL="0" marR="0">
                        <a:lnSpc>
                          <a:spcPct val="150000"/>
                        </a:lnSpc>
                        <a:spcBef>
                          <a:spcPts val="600"/>
                        </a:spcBef>
                        <a:spcAft>
                          <a:spcPts val="0"/>
                        </a:spcAft>
                      </a:pPr>
                      <a:r>
                        <a:rPr lang="es-MX" sz="1400" dirty="0">
                          <a:effectLst/>
                          <a:latin typeface="Georgia" panose="02040502050405020303" pitchFamily="18" charset="0"/>
                        </a:rPr>
                        <a:t>Sexo del Alumno (MUJER)</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b="0" dirty="0">
                          <a:effectLst/>
                          <a:latin typeface="Georgia" panose="02040502050405020303" pitchFamily="18" charset="0"/>
                        </a:rPr>
                        <a:t>0.82 (0.70 , 0.96)</a:t>
                      </a:r>
                      <a:endParaRPr lang="es-MX" sz="14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0.012</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r>
              <a:tr h="294227">
                <a:tc>
                  <a:txBody>
                    <a:bodyPr/>
                    <a:lstStyle/>
                    <a:p>
                      <a:pPr marL="0" marR="0">
                        <a:lnSpc>
                          <a:spcPct val="150000"/>
                        </a:lnSpc>
                        <a:spcBef>
                          <a:spcPts val="600"/>
                        </a:spcBef>
                        <a:spcAft>
                          <a:spcPts val="0"/>
                        </a:spcAft>
                      </a:pPr>
                      <a:r>
                        <a:rPr lang="es-MX" sz="1400" dirty="0">
                          <a:effectLst/>
                          <a:latin typeface="Georgia" panose="02040502050405020303" pitchFamily="18" charset="0"/>
                        </a:rPr>
                        <a:t>Edad del Alumno</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0.92 (0.84 , 1.00)</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150000"/>
                        </a:lnSpc>
                        <a:spcBef>
                          <a:spcPts val="600"/>
                        </a:spcBef>
                        <a:spcAft>
                          <a:spcPts val="0"/>
                        </a:spcAft>
                      </a:pPr>
                      <a:r>
                        <a:rPr lang="es-MX" sz="1400" dirty="0">
                          <a:effectLst/>
                          <a:latin typeface="Georgia" panose="02040502050405020303" pitchFamily="18" charset="0"/>
                        </a:rPr>
                        <a:t>0.050</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r>
            </a:tbl>
          </a:graphicData>
        </a:graphic>
      </p:graphicFrame>
      <p:sp>
        <p:nvSpPr>
          <p:cNvPr id="6" name="Rectángulo 5"/>
          <p:cNvSpPr/>
          <p:nvPr/>
        </p:nvSpPr>
        <p:spPr>
          <a:xfrm>
            <a:off x="199710" y="452735"/>
            <a:ext cx="8754035" cy="461665"/>
          </a:xfrm>
          <a:prstGeom prst="rect">
            <a:avLst/>
          </a:prstGeom>
        </p:spPr>
        <p:txBody>
          <a:bodyPr wrap="square">
            <a:spAutoFit/>
          </a:bodyPr>
          <a:lstStyle/>
          <a:p>
            <a:pPr algn="ctr"/>
            <a:r>
              <a:rPr lang="es-ES_tradnl" sz="2400" b="1" dirty="0" smtClean="0">
                <a:latin typeface="Georgia" panose="02040502050405020303" pitchFamily="18" charset="0"/>
                <a:ea typeface="Times New Roman" panose="02020603050405020304" pitchFamily="18" charset="0"/>
                <a:cs typeface="Times New Roman" panose="02020603050405020304" pitchFamily="18" charset="0"/>
              </a:rPr>
              <a:t>Factores de riesgo del abandono escolar, 2015</a:t>
            </a:r>
          </a:p>
        </p:txBody>
      </p:sp>
      <p:sp>
        <p:nvSpPr>
          <p:cNvPr id="2" name="1 Rectángulo"/>
          <p:cNvSpPr/>
          <p:nvPr/>
        </p:nvSpPr>
        <p:spPr>
          <a:xfrm>
            <a:off x="179512" y="1281534"/>
            <a:ext cx="8712968" cy="923330"/>
          </a:xfrm>
          <a:prstGeom prst="rect">
            <a:avLst/>
          </a:prstGeom>
        </p:spPr>
        <p:txBody>
          <a:bodyPr wrap="square">
            <a:spAutoFit/>
          </a:bodyPr>
          <a:lstStyle/>
          <a:p>
            <a:pPr algn="ctr"/>
            <a:r>
              <a:rPr lang="es-ES_tradnl" b="1" dirty="0">
                <a:latin typeface="Georgia" panose="02040502050405020303" pitchFamily="18" charset="0"/>
                <a:ea typeface="Times New Roman" panose="02020603050405020304" pitchFamily="18" charset="0"/>
                <a:cs typeface="Times New Roman" panose="02020603050405020304" pitchFamily="18" charset="0"/>
              </a:rPr>
              <a:t>Al considerar </a:t>
            </a:r>
            <a:r>
              <a:rPr lang="es-ES_tradnl" b="1" dirty="0" smtClean="0">
                <a:latin typeface="Georgia" panose="02040502050405020303" pitchFamily="18" charset="0"/>
                <a:ea typeface="Times New Roman" panose="02020603050405020304" pitchFamily="18" charset="0"/>
                <a:cs typeface="Times New Roman" panose="02020603050405020304" pitchFamily="18" charset="0"/>
              </a:rPr>
              <a:t>simultáneamente diversos </a:t>
            </a:r>
            <a:r>
              <a:rPr lang="es-ES_tradnl" b="1" dirty="0">
                <a:latin typeface="Georgia" panose="02040502050405020303" pitchFamily="18" charset="0"/>
                <a:ea typeface="Times New Roman" panose="02020603050405020304" pitchFamily="18" charset="0"/>
                <a:cs typeface="Times New Roman" panose="02020603050405020304" pitchFamily="18" charset="0"/>
              </a:rPr>
              <a:t>factores de riesgo </a:t>
            </a:r>
            <a:r>
              <a:rPr lang="es-ES_tradnl" b="1" dirty="0" smtClean="0">
                <a:latin typeface="Georgia" panose="02040502050405020303" pitchFamily="18" charset="0"/>
                <a:ea typeface="Times New Roman" panose="02020603050405020304" pitchFamily="18" charset="0"/>
                <a:cs typeface="Times New Roman" panose="02020603050405020304" pitchFamily="18" charset="0"/>
              </a:rPr>
              <a:t>del abandono escolar, </a:t>
            </a:r>
            <a:r>
              <a:rPr lang="es-ES_tradnl" b="1" dirty="0">
                <a:latin typeface="Georgia" panose="02040502050405020303" pitchFamily="18" charset="0"/>
                <a:ea typeface="Times New Roman" panose="02020603050405020304" pitchFamily="18" charset="0"/>
                <a:cs typeface="Times New Roman" panose="02020603050405020304" pitchFamily="18" charset="0"/>
              </a:rPr>
              <a:t>las mujeres presentan una menor probabilidad de abandonar la escuela que los hombres</a:t>
            </a:r>
            <a:endParaRPr lang="es-MX" b="1" dirty="0"/>
          </a:p>
        </p:txBody>
      </p:sp>
      <p:sp>
        <p:nvSpPr>
          <p:cNvPr id="5"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11</a:t>
            </a:fld>
            <a:endParaRPr lang="es-ES" dirty="0">
              <a:solidFill>
                <a:schemeClr val="tx1">
                  <a:lumMod val="50000"/>
                  <a:lumOff val="50000"/>
                </a:schemeClr>
              </a:solidFill>
            </a:endParaRPr>
          </a:p>
        </p:txBody>
      </p:sp>
    </p:spTree>
    <p:extLst>
      <p:ext uri="{BB962C8B-B14F-4D97-AF65-F5344CB8AC3E}">
        <p14:creationId xmlns:p14="http://schemas.microsoft.com/office/powerpoint/2010/main" val="1021904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96032611"/>
              </p:ext>
            </p:extLst>
          </p:nvPr>
        </p:nvGraphicFramePr>
        <p:xfrm>
          <a:off x="395536" y="1412772"/>
          <a:ext cx="8352927" cy="3387828"/>
        </p:xfrm>
        <a:graphic>
          <a:graphicData uri="http://schemas.openxmlformats.org/drawingml/2006/table">
            <a:tbl>
              <a:tblPr firstRow="1" firstCol="1" bandRow="1">
                <a:tableStyleId>{21E4AEA4-8DFA-4A89-87EB-49C32662AFE0}</a:tableStyleId>
              </a:tblPr>
              <a:tblGrid>
                <a:gridCol w="5837250"/>
                <a:gridCol w="1233123"/>
                <a:gridCol w="1282554"/>
              </a:tblGrid>
              <a:tr h="278431">
                <a:tc>
                  <a:txBody>
                    <a:bodyPr/>
                    <a:lstStyle/>
                    <a:p>
                      <a:endParaRPr lang="es-MX" sz="1400" dirty="0">
                        <a:effectLst/>
                        <a:latin typeface="Georgia" panose="02040502050405020303" pitchFamily="18" charset="0"/>
                        <a:ea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Hombres</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Mujeres</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r>
              <a:tr h="278431">
                <a:tc>
                  <a:txBody>
                    <a:bodyPr/>
                    <a:lstStyle/>
                    <a:p>
                      <a:pPr marL="0" marR="0">
                        <a:spcBef>
                          <a:spcPts val="0"/>
                        </a:spcBef>
                        <a:spcAft>
                          <a:spcPts val="0"/>
                        </a:spcAft>
                      </a:pPr>
                      <a:r>
                        <a:rPr lang="es-ES_tradnl" sz="1400" dirty="0">
                          <a:effectLst/>
                          <a:latin typeface="Georgia" panose="02040502050405020303" pitchFamily="18" charset="0"/>
                        </a:rPr>
                        <a:t>Haber reprobado materias el semestre anterior</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3.2</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0"/>
                        </a:spcAft>
                      </a:pPr>
                      <a:r>
                        <a:rPr lang="es-ES_tradnl" sz="1400">
                          <a:effectLst/>
                          <a:latin typeface="Georgia" panose="02040502050405020303" pitchFamily="18" charset="0"/>
                        </a:rPr>
                        <a:t>4.1</a:t>
                      </a:r>
                      <a:endParaRPr lang="es-MX"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r>
              <a:tr h="278431">
                <a:tc>
                  <a:txBody>
                    <a:bodyPr/>
                    <a:lstStyle/>
                    <a:p>
                      <a:pPr marL="0" marR="0">
                        <a:spcBef>
                          <a:spcPts val="0"/>
                        </a:spcBef>
                        <a:spcAft>
                          <a:spcPts val="0"/>
                        </a:spcAft>
                      </a:pPr>
                      <a:r>
                        <a:rPr lang="es-ES_tradnl" sz="1400" dirty="0">
                          <a:effectLst/>
                          <a:latin typeface="Georgia" panose="02040502050405020303" pitchFamily="18" charset="0"/>
                        </a:rPr>
                        <a:t>Haber trabajado el semestre anterior</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0.7</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0"/>
                        </a:spcAft>
                      </a:pPr>
                      <a:r>
                        <a:rPr lang="es-ES_tradnl" sz="1400">
                          <a:effectLst/>
                          <a:latin typeface="Georgia" panose="02040502050405020303" pitchFamily="18" charset="0"/>
                        </a:rPr>
                        <a:t>0.8</a:t>
                      </a:r>
                      <a:endParaRPr lang="es-MX"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r>
              <a:tr h="278431">
                <a:tc>
                  <a:txBody>
                    <a:bodyPr/>
                    <a:lstStyle/>
                    <a:p>
                      <a:pPr marL="0" marR="0">
                        <a:spcBef>
                          <a:spcPts val="0"/>
                        </a:spcBef>
                        <a:spcAft>
                          <a:spcPts val="0"/>
                        </a:spcAft>
                      </a:pPr>
                      <a:r>
                        <a:rPr lang="es-ES_tradnl" sz="1400" dirty="0">
                          <a:effectLst/>
                          <a:latin typeface="Georgia" panose="02040502050405020303" pitchFamily="18" charset="0"/>
                        </a:rPr>
                        <a:t>Estudios de la madre de primaria o menos</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1.3</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1.4</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r>
              <a:tr h="278431">
                <a:tc>
                  <a:txBody>
                    <a:bodyPr/>
                    <a:lstStyle/>
                    <a:p>
                      <a:pPr marL="0" marR="0">
                        <a:spcBef>
                          <a:spcPts val="0"/>
                        </a:spcBef>
                        <a:spcAft>
                          <a:spcPts val="0"/>
                        </a:spcAft>
                      </a:pPr>
                      <a:r>
                        <a:rPr lang="es-ES_tradnl" sz="1400" dirty="0">
                          <a:effectLst/>
                          <a:latin typeface="Georgia" panose="02040502050405020303" pitchFamily="18" charset="0"/>
                        </a:rPr>
                        <a:t>Asignación a Escuela No Deseada </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1.7</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1.6</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r>
              <a:tr h="278431">
                <a:tc>
                  <a:txBody>
                    <a:bodyPr/>
                    <a:lstStyle/>
                    <a:p>
                      <a:pPr marL="0" marR="0">
                        <a:spcBef>
                          <a:spcPts val="0"/>
                        </a:spcBef>
                        <a:spcAft>
                          <a:spcPts val="0"/>
                        </a:spcAft>
                      </a:pPr>
                      <a:r>
                        <a:rPr lang="es-ES_tradnl" sz="1400" dirty="0">
                          <a:effectLst/>
                          <a:latin typeface="Georgia" panose="02040502050405020303" pitchFamily="18" charset="0"/>
                        </a:rPr>
                        <a:t>Asignación de Turno Distinto al Deseado </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1.8</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2</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r>
              <a:tr h="278431">
                <a:tc>
                  <a:txBody>
                    <a:bodyPr/>
                    <a:lstStyle/>
                    <a:p>
                      <a:pPr marL="0" marR="0">
                        <a:spcBef>
                          <a:spcPts val="0"/>
                        </a:spcBef>
                        <a:spcAft>
                          <a:spcPts val="0"/>
                        </a:spcAft>
                      </a:pPr>
                      <a:r>
                        <a:rPr lang="es-ES_tradnl" sz="1400" dirty="0">
                          <a:effectLst/>
                          <a:latin typeface="Georgia" panose="02040502050405020303" pitchFamily="18" charset="0"/>
                        </a:rPr>
                        <a:t>Considerar Estudiar de Poca Utilidad </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2</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1.9</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r>
              <a:tr h="278431">
                <a:tc>
                  <a:txBody>
                    <a:bodyPr/>
                    <a:lstStyle/>
                    <a:p>
                      <a:pPr marL="0" marR="0">
                        <a:spcBef>
                          <a:spcPts val="0"/>
                        </a:spcBef>
                        <a:spcAft>
                          <a:spcPts val="0"/>
                        </a:spcAft>
                      </a:pPr>
                      <a:r>
                        <a:rPr lang="es-ES_tradnl" sz="1400" dirty="0">
                          <a:effectLst/>
                          <a:latin typeface="Georgia" panose="02040502050405020303" pitchFamily="18" charset="0"/>
                        </a:rPr>
                        <a:t>Problemas Personales con Miembros de la Familia</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1.2</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1.4</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r>
              <a:tr h="278431">
                <a:tc>
                  <a:txBody>
                    <a:bodyPr/>
                    <a:lstStyle/>
                    <a:p>
                      <a:pPr marL="0" marR="0">
                        <a:spcBef>
                          <a:spcPts val="0"/>
                        </a:spcBef>
                        <a:spcAft>
                          <a:spcPts val="0"/>
                        </a:spcAft>
                      </a:pPr>
                      <a:r>
                        <a:rPr lang="es-ES_tradnl" sz="1400" dirty="0">
                          <a:effectLst/>
                          <a:latin typeface="Georgia" panose="02040502050405020303" pitchFamily="18" charset="0"/>
                        </a:rPr>
                        <a:t>Contraer Matrimonio</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2.5</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5.2</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r>
              <a:tr h="278431">
                <a:tc>
                  <a:txBody>
                    <a:bodyPr/>
                    <a:lstStyle/>
                    <a:p>
                      <a:pPr marL="0" marR="0">
                        <a:spcBef>
                          <a:spcPts val="0"/>
                        </a:spcBef>
                        <a:spcAft>
                          <a:spcPts val="0"/>
                        </a:spcAft>
                      </a:pPr>
                      <a:r>
                        <a:rPr lang="es-ES_tradnl" sz="1400" dirty="0">
                          <a:effectLst/>
                          <a:latin typeface="Georgia" panose="02040502050405020303" pitchFamily="18" charset="0"/>
                        </a:rPr>
                        <a:t>Embarazo</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a:effectLst/>
                          <a:latin typeface="Georgia" panose="02040502050405020303" pitchFamily="18" charset="0"/>
                        </a:rPr>
                        <a:t>2.5</a:t>
                      </a:r>
                      <a:endParaRPr lang="es-MX"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5.8</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r>
              <a:tr h="278431">
                <a:tc>
                  <a:txBody>
                    <a:bodyPr/>
                    <a:lstStyle/>
                    <a:p>
                      <a:pPr marL="0" marR="0">
                        <a:spcBef>
                          <a:spcPts val="0"/>
                        </a:spcBef>
                        <a:spcAft>
                          <a:spcPts val="0"/>
                        </a:spcAft>
                      </a:pPr>
                      <a:r>
                        <a:rPr lang="es-ES_tradnl" sz="1400" dirty="0">
                          <a:effectLst/>
                          <a:latin typeface="Georgia" panose="02040502050405020303" pitchFamily="18" charset="0"/>
                        </a:rPr>
                        <a:t>Faltaba Dinero Para Útiles Escolares</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a:effectLst/>
                          <a:latin typeface="Georgia" panose="02040502050405020303" pitchFamily="18" charset="0"/>
                        </a:rPr>
                        <a:t>1.1</a:t>
                      </a:r>
                      <a:endParaRPr lang="es-MX"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1.3</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r>
              <a:tr h="325087">
                <a:tc>
                  <a:txBody>
                    <a:bodyPr/>
                    <a:lstStyle/>
                    <a:p>
                      <a:pPr marL="0" marR="0">
                        <a:spcBef>
                          <a:spcPts val="0"/>
                        </a:spcBef>
                        <a:spcAft>
                          <a:spcPts val="0"/>
                        </a:spcAft>
                      </a:pPr>
                      <a:r>
                        <a:rPr lang="es-ES_tradnl" sz="1400" dirty="0">
                          <a:effectLst/>
                          <a:latin typeface="Georgia" panose="02040502050405020303" pitchFamily="18" charset="0"/>
                        </a:rPr>
                        <a:t>Preferencia de que Otros Miembros de la Familia Estudiaran</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0.8</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0"/>
                        </a:spcAft>
                      </a:pPr>
                      <a:r>
                        <a:rPr lang="es-ES_tradnl" sz="1400" dirty="0">
                          <a:effectLst/>
                          <a:latin typeface="Georgia" panose="02040502050405020303" pitchFamily="18" charset="0"/>
                        </a:rPr>
                        <a:t>1</a:t>
                      </a:r>
                      <a:endParaRPr lang="es-MX"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r>
            </a:tbl>
          </a:graphicData>
        </a:graphic>
      </p:graphicFrame>
      <p:sp>
        <p:nvSpPr>
          <p:cNvPr id="3" name="Rectángulo 2"/>
          <p:cNvSpPr/>
          <p:nvPr/>
        </p:nvSpPr>
        <p:spPr>
          <a:xfrm>
            <a:off x="165398" y="5082540"/>
            <a:ext cx="8875059" cy="1384995"/>
          </a:xfrm>
          <a:prstGeom prst="rect">
            <a:avLst/>
          </a:prstGeom>
          <a:ln>
            <a:solidFill>
              <a:schemeClr val="tx1"/>
            </a:solidFill>
          </a:ln>
        </p:spPr>
        <p:txBody>
          <a:bodyPr wrap="square">
            <a:spAutoFit/>
          </a:bodyPr>
          <a:lstStyle/>
          <a:p>
            <a:pPr marL="342900" marR="0" lvl="0" indent="-342900" algn="just">
              <a:spcBef>
                <a:spcPts val="0"/>
              </a:spcBef>
              <a:spcAft>
                <a:spcPts val="0"/>
              </a:spcAft>
              <a:buFont typeface="+mj-lt"/>
              <a:buAutoNum type="romanLcParenR"/>
            </a:pPr>
            <a:r>
              <a:rPr lang="es-ES_tradnl" sz="1400" dirty="0" smtClea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La mayoría de los factores considerados tienen efectos sobre el abandono escolar similares entre estudiantes de ambos sexos.</a:t>
            </a:r>
            <a:endParaRPr lang="es-MX"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mj-lt"/>
              <a:buAutoNum type="romanLcParenR"/>
            </a:pPr>
            <a:r>
              <a:rPr lang="es-ES_tradnl" sz="1400" dirty="0" smtClea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Los logros académicos y la reprobación de alguna materia parece tener un mayor riesgo en el caso de las mujeres que para los hombres.</a:t>
            </a:r>
            <a:endParaRPr lang="es-MX"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mj-lt"/>
              <a:buAutoNum type="romanLcParenR"/>
            </a:pPr>
            <a:r>
              <a:rPr lang="es-ES_tradnl" sz="1400" dirty="0" smtClea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Las mujeres tiene riesgos relativos de abandono muy superiores que los hombres ante la presencia de un matrimonio o un embarazo.</a:t>
            </a:r>
          </a:p>
        </p:txBody>
      </p:sp>
      <p:sp>
        <p:nvSpPr>
          <p:cNvPr id="4" name="3 Rectángulo"/>
          <p:cNvSpPr/>
          <p:nvPr/>
        </p:nvSpPr>
        <p:spPr>
          <a:xfrm>
            <a:off x="116542" y="152400"/>
            <a:ext cx="8875058" cy="830997"/>
          </a:xfrm>
          <a:prstGeom prst="rect">
            <a:avLst/>
          </a:prstGeom>
        </p:spPr>
        <p:txBody>
          <a:bodyPr wrap="square">
            <a:spAutoFit/>
          </a:bodyPr>
          <a:lstStyle/>
          <a:p>
            <a:pPr algn="ctr"/>
            <a:r>
              <a:rPr lang="es-ES_tradnl" sz="2400" b="1" dirty="0" smtClean="0">
                <a:latin typeface="Georgia" panose="02040502050405020303" pitchFamily="18" charset="0"/>
              </a:rPr>
              <a:t>Riesgos relativos de abandono escolar entre el</a:t>
            </a:r>
          </a:p>
          <a:p>
            <a:pPr algn="ctr"/>
            <a:r>
              <a:rPr lang="es-ES_tradnl" sz="2400" b="1" dirty="0" smtClean="0">
                <a:latin typeface="Georgia" panose="02040502050405020303" pitchFamily="18" charset="0"/>
              </a:rPr>
              <a:t>1er y 2do. semestre de EMS, </a:t>
            </a:r>
            <a:r>
              <a:rPr lang="es-ES_tradnl" sz="2000" b="1" dirty="0" smtClean="0">
                <a:latin typeface="Georgia" panose="02040502050405020303" pitchFamily="18" charset="0"/>
                <a:ea typeface="Times New Roman" panose="02020603050405020304" pitchFamily="18" charset="0"/>
                <a:cs typeface="Times New Roman" panose="02020603050405020304" pitchFamily="18" charset="0"/>
              </a:rPr>
              <a:t>2015</a:t>
            </a:r>
            <a:endParaRPr lang="es-MX" sz="2400" b="1" dirty="0">
              <a:latin typeface="Georgia" panose="02040502050405020303" pitchFamily="18" charset="0"/>
              <a:ea typeface="Times New Roman" panose="02020603050405020304" pitchFamily="18" charset="0"/>
              <a:cs typeface="Times New Roman" panose="02020603050405020304" pitchFamily="18" charset="0"/>
            </a:endParaRPr>
          </a:p>
        </p:txBody>
      </p:sp>
      <p:sp>
        <p:nvSpPr>
          <p:cNvPr id="5"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12</a:t>
            </a:fld>
            <a:endParaRPr lang="es-ES" dirty="0">
              <a:solidFill>
                <a:schemeClr val="tx1">
                  <a:lumMod val="50000"/>
                  <a:lumOff val="50000"/>
                </a:schemeClr>
              </a:solidFill>
            </a:endParaRPr>
          </a:p>
        </p:txBody>
      </p:sp>
    </p:spTree>
    <p:extLst>
      <p:ext uri="{BB962C8B-B14F-4D97-AF65-F5344CB8AC3E}">
        <p14:creationId xmlns:p14="http://schemas.microsoft.com/office/powerpoint/2010/main" val="343096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txBox="1">
            <a:spLocks/>
          </p:cNvSpPr>
          <p:nvPr/>
        </p:nvSpPr>
        <p:spPr bwMode="auto">
          <a:xfrm>
            <a:off x="539552" y="2708275"/>
            <a:ext cx="8375848" cy="1512888"/>
          </a:xfrm>
          <a:prstGeom prst="rect">
            <a:avLst/>
          </a:prstGeom>
          <a:noFill/>
          <a:ln w="9525">
            <a:noFill/>
            <a:miter lim="800000"/>
            <a:headEnd/>
            <a:tailEnd/>
          </a:ln>
        </p:spPr>
        <p:txBody>
          <a:bodyPr anchor="ctr"/>
          <a:lstStyle/>
          <a:p>
            <a:pPr algn="ctr">
              <a:spcAft>
                <a:spcPts val="600"/>
              </a:spcAft>
              <a:buClr>
                <a:schemeClr val="tx1"/>
              </a:buClr>
            </a:pPr>
            <a:r>
              <a:rPr lang="es-MX" sz="3200" b="1" dirty="0" smtClean="0">
                <a:latin typeface="Georgia" panose="02040502050405020303" pitchFamily="18" charset="0"/>
              </a:rPr>
              <a:t>2. El Movimiento contra el Abandono Escolar</a:t>
            </a:r>
            <a:endParaRPr lang="es-MX" sz="3200" b="1" dirty="0">
              <a:latin typeface="Georgia" panose="02040502050405020303" pitchFamily="18" charset="0"/>
            </a:endParaRPr>
          </a:p>
        </p:txBody>
      </p:sp>
      <p:cxnSp>
        <p:nvCxnSpPr>
          <p:cNvPr id="4" name="3 Conector recto"/>
          <p:cNvCxnSpPr/>
          <p:nvPr/>
        </p:nvCxnSpPr>
        <p:spPr>
          <a:xfrm>
            <a:off x="539552" y="4343400"/>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8386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511366"/>
          </a:xfrm>
        </p:spPr>
        <p:txBody>
          <a:bodyPr>
            <a:noAutofit/>
          </a:bodyPr>
          <a:lstStyle/>
          <a:p>
            <a:pPr algn="ctr"/>
            <a:r>
              <a:rPr lang="es-MX" sz="2800" b="1" dirty="0" smtClean="0">
                <a:solidFill>
                  <a:schemeClr val="tx1"/>
                </a:solidFill>
                <a:latin typeface="Georgia" panose="02040502050405020303" pitchFamily="18" charset="0"/>
              </a:rPr>
              <a:t>Cuatro mensajes principales</a:t>
            </a:r>
            <a:endParaRPr lang="es-MX" sz="2800" b="1" dirty="0">
              <a:solidFill>
                <a:schemeClr val="tx1"/>
              </a:solidFill>
              <a:latin typeface="Georgia" panose="02040502050405020303" pitchFamily="18" charset="0"/>
            </a:endParaRPr>
          </a:p>
        </p:txBody>
      </p:sp>
      <p:sp>
        <p:nvSpPr>
          <p:cNvPr id="3" name="Marcador de contenido 2"/>
          <p:cNvSpPr txBox="1">
            <a:spLocks/>
          </p:cNvSpPr>
          <p:nvPr/>
        </p:nvSpPr>
        <p:spPr>
          <a:xfrm>
            <a:off x="609600" y="1524000"/>
            <a:ext cx="8154648" cy="4101443"/>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0"/>
              </a:spcBef>
              <a:buFont typeface="+mj-lt"/>
              <a:buAutoNum type="arabicPeriod"/>
            </a:pPr>
            <a:r>
              <a:rPr lang="es-MX" sz="2200" b="1" dirty="0">
                <a:latin typeface="Georgia" panose="02040502050405020303" pitchFamily="18" charset="0"/>
                <a:cs typeface="Arial"/>
              </a:rPr>
              <a:t>El abandono no es un hecho inevitable.</a:t>
            </a:r>
          </a:p>
          <a:p>
            <a:pPr marL="457200" indent="-457200" algn="just">
              <a:lnSpc>
                <a:spcPct val="120000"/>
              </a:lnSpc>
              <a:spcBef>
                <a:spcPts val="0"/>
              </a:spcBef>
              <a:buFont typeface="+mj-lt"/>
              <a:buAutoNum type="arabicPeriod"/>
            </a:pPr>
            <a:endParaRPr lang="es-MX" sz="2200" b="1" dirty="0" smtClean="0">
              <a:latin typeface="Georgia" panose="02040502050405020303" pitchFamily="18" charset="0"/>
              <a:cs typeface="Arial"/>
            </a:endParaRPr>
          </a:p>
          <a:p>
            <a:pPr marL="457200" indent="-457200" algn="just">
              <a:lnSpc>
                <a:spcPct val="120000"/>
              </a:lnSpc>
              <a:spcBef>
                <a:spcPts val="0"/>
              </a:spcBef>
              <a:buFont typeface="+mj-lt"/>
              <a:buAutoNum type="arabicPeriod"/>
            </a:pPr>
            <a:r>
              <a:rPr lang="es-MX" sz="2200" b="1" dirty="0">
                <a:latin typeface="Georgia" panose="02040502050405020303" pitchFamily="18" charset="0"/>
                <a:cs typeface="Arial"/>
              </a:rPr>
              <a:t>Se puede y se debe hacer algo contra el abandono para prevenirlo.</a:t>
            </a:r>
          </a:p>
          <a:p>
            <a:pPr marL="457200" indent="-457200" algn="just">
              <a:lnSpc>
                <a:spcPct val="120000"/>
              </a:lnSpc>
              <a:spcBef>
                <a:spcPts val="0"/>
              </a:spcBef>
              <a:buFont typeface="+mj-lt"/>
              <a:buAutoNum type="arabicPeriod"/>
            </a:pPr>
            <a:endParaRPr lang="es-MX" sz="2200" b="1" dirty="0" smtClean="0">
              <a:latin typeface="Georgia" panose="02040502050405020303" pitchFamily="18" charset="0"/>
              <a:cs typeface="Arial"/>
            </a:endParaRPr>
          </a:p>
          <a:p>
            <a:pPr marL="457200" indent="-457200" algn="just">
              <a:lnSpc>
                <a:spcPct val="120000"/>
              </a:lnSpc>
              <a:spcBef>
                <a:spcPts val="0"/>
              </a:spcBef>
              <a:buFont typeface="+mj-lt"/>
              <a:buAutoNum type="arabicPeriod"/>
            </a:pPr>
            <a:r>
              <a:rPr lang="es-MX" sz="2200" b="1" dirty="0" smtClean="0">
                <a:latin typeface="Georgia" panose="02040502050405020303" pitchFamily="18" charset="0"/>
                <a:cs typeface="Arial"/>
              </a:rPr>
              <a:t>Diversas </a:t>
            </a:r>
            <a:r>
              <a:rPr lang="es-MX" sz="2200" b="1" dirty="0">
                <a:latin typeface="Georgia" panose="02040502050405020303" pitchFamily="18" charset="0"/>
                <a:cs typeface="Arial"/>
              </a:rPr>
              <a:t>causas operan en el ámbito escolar.</a:t>
            </a:r>
          </a:p>
          <a:p>
            <a:pPr marL="457200" indent="-457200" algn="just">
              <a:lnSpc>
                <a:spcPct val="120000"/>
              </a:lnSpc>
              <a:spcBef>
                <a:spcPts val="0"/>
              </a:spcBef>
              <a:buFont typeface="+mj-lt"/>
              <a:buAutoNum type="arabicPeriod"/>
            </a:pPr>
            <a:endParaRPr lang="es-MX" sz="2200" b="1" dirty="0">
              <a:latin typeface="Georgia" panose="02040502050405020303" pitchFamily="18" charset="0"/>
              <a:cs typeface="Arial"/>
            </a:endParaRPr>
          </a:p>
          <a:p>
            <a:pPr marL="457200" indent="-457200" algn="just">
              <a:lnSpc>
                <a:spcPct val="120000"/>
              </a:lnSpc>
              <a:spcBef>
                <a:spcPts val="0"/>
              </a:spcBef>
              <a:buFont typeface="+mj-lt"/>
              <a:buAutoNum type="arabicPeriod"/>
            </a:pPr>
            <a:r>
              <a:rPr lang="es-MX" sz="2200" b="1" dirty="0" smtClean="0">
                <a:latin typeface="Georgia" panose="02040502050405020303" pitchFamily="18" charset="0"/>
                <a:cs typeface="Arial"/>
              </a:rPr>
              <a:t>En consecuencia, el abandono puede enfrentarse en y desde la escuela.</a:t>
            </a:r>
            <a:endParaRPr lang="es-MX" sz="2200" b="1" dirty="0">
              <a:latin typeface="Georgia" panose="02040502050405020303" pitchFamily="18" charset="0"/>
              <a:cs typeface="Arial"/>
            </a:endParaRPr>
          </a:p>
          <a:p>
            <a:pPr marL="457200" indent="-457200" algn="just">
              <a:lnSpc>
                <a:spcPct val="120000"/>
              </a:lnSpc>
              <a:spcBef>
                <a:spcPts val="0"/>
              </a:spcBef>
              <a:buFont typeface="+mj-lt"/>
              <a:buAutoNum type="arabicPeriod"/>
            </a:pPr>
            <a:endParaRPr lang="es-MX" sz="2200" b="1" dirty="0">
              <a:latin typeface="Georgia" panose="02040502050405020303" pitchFamily="18" charset="0"/>
              <a:cs typeface="Arial"/>
            </a:endParaRPr>
          </a:p>
        </p:txBody>
      </p:sp>
      <p:sp>
        <p:nvSpPr>
          <p:cNvPr id="4"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14</a:t>
            </a:fld>
            <a:endParaRPr lang="es-ES" dirty="0">
              <a:solidFill>
                <a:schemeClr val="tx1">
                  <a:lumMod val="50000"/>
                  <a:lumOff val="50000"/>
                </a:schemeClr>
              </a:solidFill>
            </a:endParaRPr>
          </a:p>
        </p:txBody>
      </p:sp>
    </p:spTree>
    <p:extLst>
      <p:ext uri="{BB962C8B-B14F-4D97-AF65-F5344CB8AC3E}">
        <p14:creationId xmlns:p14="http://schemas.microsoft.com/office/powerpoint/2010/main" val="205136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4279"/>
            <a:ext cx="9175819" cy="774441"/>
          </a:xfrm>
          <a:noFill/>
        </p:spPr>
        <p:txBody>
          <a:bodyPr>
            <a:normAutofit fontScale="90000"/>
          </a:bodyPr>
          <a:lstStyle/>
          <a:p>
            <a:r>
              <a:rPr lang="es-ES" sz="2400" b="1" dirty="0" smtClean="0">
                <a:latin typeface="Georgia" panose="02040502050405020303" pitchFamily="18" charset="0"/>
                <a:cs typeface="Arial"/>
              </a:rPr>
              <a:t>¡Sí se puede </a:t>
            </a:r>
            <a:r>
              <a:rPr lang="es-ES" sz="2700" b="1" dirty="0" smtClean="0">
                <a:latin typeface="Georgia" panose="02040502050405020303" pitchFamily="18" charset="0"/>
                <a:cs typeface="Arial"/>
              </a:rPr>
              <a:t>detener</a:t>
            </a:r>
            <a:r>
              <a:rPr lang="es-ES" sz="2400" b="1" dirty="0" smtClean="0">
                <a:latin typeface="Georgia" panose="02040502050405020303" pitchFamily="18" charset="0"/>
                <a:cs typeface="Arial"/>
              </a:rPr>
              <a:t> el abandono escolar!</a:t>
            </a:r>
            <a:br>
              <a:rPr lang="es-ES" sz="2400" b="1" dirty="0" smtClean="0">
                <a:latin typeface="Georgia" panose="02040502050405020303" pitchFamily="18" charset="0"/>
                <a:cs typeface="Arial"/>
              </a:rPr>
            </a:br>
            <a:r>
              <a:rPr lang="es-ES" sz="2400" b="1" dirty="0" smtClean="0">
                <a:cs typeface="Arial"/>
              </a:rPr>
              <a:t>El caso de Chile</a:t>
            </a:r>
            <a:endParaRPr lang="es-ES" sz="2400" b="1" dirty="0">
              <a:latin typeface="Georgia" panose="02040502050405020303" pitchFamily="18" charset="0"/>
              <a:cs typeface="Arial"/>
            </a:endParaRPr>
          </a:p>
        </p:txBody>
      </p:sp>
      <p:sp>
        <p:nvSpPr>
          <p:cNvPr id="6" name="CuadroTexto 5"/>
          <p:cNvSpPr txBox="1"/>
          <p:nvPr/>
        </p:nvSpPr>
        <p:spPr>
          <a:xfrm>
            <a:off x="381000" y="5925979"/>
            <a:ext cx="7101325" cy="246221"/>
          </a:xfrm>
          <a:prstGeom prst="rect">
            <a:avLst/>
          </a:prstGeom>
          <a:noFill/>
        </p:spPr>
        <p:txBody>
          <a:bodyPr wrap="square" rtlCol="0">
            <a:spAutoFit/>
          </a:bodyPr>
          <a:lstStyle/>
          <a:p>
            <a:r>
              <a:rPr lang="es-ES" sz="1000" dirty="0" smtClean="0">
                <a:solidFill>
                  <a:prstClr val="black"/>
                </a:solidFill>
                <a:latin typeface="Georgia" panose="02040502050405020303" pitchFamily="18" charset="0"/>
                <a:cs typeface="Arial"/>
              </a:rPr>
              <a:t>Fuente: cortesía del Ministerio de Educación de Chile. Valores aproximados.</a:t>
            </a:r>
            <a:endParaRPr lang="es-ES" sz="1000" dirty="0">
              <a:solidFill>
                <a:prstClr val="black"/>
              </a:solidFill>
              <a:latin typeface="Georgia" panose="02040502050405020303" pitchFamily="18" charset="0"/>
              <a:cs typeface="Arial"/>
            </a:endParaRPr>
          </a:p>
        </p:txBody>
      </p:sp>
      <p:graphicFrame>
        <p:nvGraphicFramePr>
          <p:cNvPr id="9" name="Gráfico 8"/>
          <p:cNvGraphicFramePr>
            <a:graphicFrameLocks/>
          </p:cNvGraphicFramePr>
          <p:nvPr>
            <p:extLst>
              <p:ext uri="{D42A27DB-BD31-4B8C-83A1-F6EECF244321}">
                <p14:modId xmlns:p14="http://schemas.microsoft.com/office/powerpoint/2010/main" val="1958918132"/>
              </p:ext>
            </p:extLst>
          </p:nvPr>
        </p:nvGraphicFramePr>
        <p:xfrm>
          <a:off x="23830" y="1815887"/>
          <a:ext cx="6348370" cy="3756406"/>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987021" y="1172987"/>
            <a:ext cx="7618614" cy="707886"/>
          </a:xfrm>
          <a:prstGeom prst="rect">
            <a:avLst/>
          </a:prstGeom>
          <a:noFill/>
        </p:spPr>
        <p:txBody>
          <a:bodyPr wrap="square" rtlCol="0">
            <a:spAutoFit/>
          </a:bodyPr>
          <a:lstStyle/>
          <a:p>
            <a:pPr algn="ctr"/>
            <a:r>
              <a:rPr lang="es-ES" sz="2000" dirty="0" smtClean="0">
                <a:solidFill>
                  <a:prstClr val="black"/>
                </a:solidFill>
                <a:latin typeface="Georgia" panose="02040502050405020303" pitchFamily="18" charset="0"/>
                <a:cs typeface="Arial"/>
              </a:rPr>
              <a:t>Tasa de abandono escolar en educación media en Chile 1990-2010 </a:t>
            </a:r>
          </a:p>
          <a:p>
            <a:pPr algn="ctr"/>
            <a:r>
              <a:rPr lang="es-ES" sz="2000" dirty="0" smtClean="0">
                <a:solidFill>
                  <a:prstClr val="black"/>
                </a:solidFill>
                <a:latin typeface="Georgia" panose="02040502050405020303" pitchFamily="18" charset="0"/>
                <a:cs typeface="Arial"/>
              </a:rPr>
              <a:t>(porcentaje)</a:t>
            </a:r>
            <a:endParaRPr lang="es-ES" sz="2000" dirty="0">
              <a:solidFill>
                <a:prstClr val="black"/>
              </a:solidFill>
              <a:latin typeface="Georgia" panose="02040502050405020303" pitchFamily="18" charset="0"/>
              <a:cs typeface="Arial"/>
            </a:endParaRPr>
          </a:p>
        </p:txBody>
      </p:sp>
      <p:sp>
        <p:nvSpPr>
          <p:cNvPr id="7" name="CuadroTexto 6"/>
          <p:cNvSpPr txBox="1"/>
          <p:nvPr/>
        </p:nvSpPr>
        <p:spPr>
          <a:xfrm>
            <a:off x="6427470" y="2547236"/>
            <a:ext cx="2590800" cy="2031325"/>
          </a:xfrm>
          <a:prstGeom prst="rect">
            <a:avLst/>
          </a:prstGeom>
          <a:noFill/>
          <a:ln>
            <a:solidFill>
              <a:schemeClr val="tx1"/>
            </a:solidFill>
          </a:ln>
        </p:spPr>
        <p:txBody>
          <a:bodyPr wrap="square" rtlCol="0">
            <a:spAutoFit/>
          </a:bodyPr>
          <a:lstStyle/>
          <a:p>
            <a:pPr algn="ctr"/>
            <a:r>
              <a:rPr lang="es-MX" dirty="0" smtClean="0">
                <a:solidFill>
                  <a:prstClr val="black"/>
                </a:solidFill>
                <a:latin typeface="Georgia" panose="02040502050405020303" pitchFamily="18" charset="0"/>
              </a:rPr>
              <a:t>¿Cómo lo hicieron? Entre otros medios, </a:t>
            </a:r>
          </a:p>
          <a:p>
            <a:r>
              <a:rPr lang="es-MX" dirty="0" smtClean="0">
                <a:solidFill>
                  <a:prstClr val="black"/>
                </a:solidFill>
                <a:latin typeface="Georgia" panose="02040502050405020303" pitchFamily="18" charset="0"/>
              </a:rPr>
              <a:t> </a:t>
            </a:r>
          </a:p>
          <a:p>
            <a:r>
              <a:rPr lang="es-MX" dirty="0" smtClean="0">
                <a:solidFill>
                  <a:prstClr val="black"/>
                </a:solidFill>
                <a:latin typeface="Georgia" panose="02040502050405020303" pitchFamily="18" charset="0"/>
              </a:rPr>
              <a:t>1. Con becas específicas</a:t>
            </a:r>
          </a:p>
          <a:p>
            <a:endParaRPr lang="es-MX" dirty="0" smtClean="0">
              <a:solidFill>
                <a:prstClr val="black"/>
              </a:solidFill>
              <a:latin typeface="Georgia" panose="02040502050405020303" pitchFamily="18" charset="0"/>
            </a:endParaRPr>
          </a:p>
          <a:p>
            <a:r>
              <a:rPr lang="es-MX" dirty="0" smtClean="0">
                <a:solidFill>
                  <a:prstClr val="black"/>
                </a:solidFill>
                <a:latin typeface="Georgia" panose="02040502050405020303" pitchFamily="18" charset="0"/>
              </a:rPr>
              <a:t>2. Transformando la vida de los planteles</a:t>
            </a:r>
            <a:endParaRPr lang="es-MX" dirty="0">
              <a:solidFill>
                <a:prstClr val="black"/>
              </a:solidFill>
              <a:latin typeface="Georgia" panose="02040502050405020303" pitchFamily="18" charset="0"/>
            </a:endParaRPr>
          </a:p>
        </p:txBody>
      </p:sp>
      <p:sp>
        <p:nvSpPr>
          <p:cNvPr id="10"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15</a:t>
            </a:fld>
            <a:endParaRPr lang="es-ES" dirty="0">
              <a:solidFill>
                <a:schemeClr val="tx1">
                  <a:lumMod val="50000"/>
                  <a:lumOff val="50000"/>
                </a:schemeClr>
              </a:solidFill>
            </a:endParaRPr>
          </a:p>
        </p:txBody>
      </p:sp>
    </p:spTree>
    <p:extLst>
      <p:ext uri="{BB962C8B-B14F-4D97-AF65-F5344CB8AC3E}">
        <p14:creationId xmlns:p14="http://schemas.microsoft.com/office/powerpoint/2010/main" val="1024947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238249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txBox="1">
            <a:spLocks/>
          </p:cNvSpPr>
          <p:nvPr/>
        </p:nvSpPr>
        <p:spPr>
          <a:xfrm>
            <a:off x="611560" y="9330"/>
            <a:ext cx="8532440" cy="1331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solidFill>
                  <a:prstClr val="black"/>
                </a:solidFill>
                <a:latin typeface="Georgia" pitchFamily="18" charset="0"/>
              </a:rPr>
              <a:t>La tasa de abandono ha caído de 15 a 12.6% en los últimos tres años y se prevé que siga cayendo hasta alcanzar 9%</a:t>
            </a:r>
            <a:endParaRPr lang="es-MX" sz="2400" b="1" dirty="0">
              <a:solidFill>
                <a:prstClr val="black"/>
              </a:solidFill>
              <a:latin typeface="Georgia" pitchFamily="18" charset="0"/>
            </a:endParaRPr>
          </a:p>
        </p:txBody>
      </p:sp>
      <p:sp>
        <p:nvSpPr>
          <p:cNvPr id="7" name="6 CuadroTexto"/>
          <p:cNvSpPr txBox="1"/>
          <p:nvPr/>
        </p:nvSpPr>
        <p:spPr>
          <a:xfrm>
            <a:off x="4031432" y="6444044"/>
            <a:ext cx="4579170" cy="369332"/>
          </a:xfrm>
          <a:prstGeom prst="rect">
            <a:avLst/>
          </a:prstGeom>
          <a:noFill/>
        </p:spPr>
        <p:txBody>
          <a:bodyPr wrap="square" rtlCol="0">
            <a:spAutoFit/>
          </a:bodyPr>
          <a:lstStyle/>
          <a:p>
            <a:r>
              <a:rPr lang="es-MX" sz="900" dirty="0">
                <a:solidFill>
                  <a:prstClr val="black"/>
                </a:solidFill>
                <a:latin typeface="Georgia" pitchFamily="18" charset="0"/>
                <a:cs typeface="Arial" charset="0"/>
              </a:rPr>
              <a:t>Fuente: Estimaciones de la SEMS con base en: </a:t>
            </a:r>
            <a:r>
              <a:rPr lang="es-MX" sz="900" dirty="0" err="1">
                <a:solidFill>
                  <a:prstClr val="black"/>
                </a:solidFill>
                <a:latin typeface="Georgia" pitchFamily="18" charset="0"/>
                <a:cs typeface="Arial" charset="0"/>
              </a:rPr>
              <a:t>DGPyEE</a:t>
            </a:r>
            <a:r>
              <a:rPr lang="es-MX" sz="900" dirty="0">
                <a:solidFill>
                  <a:prstClr val="black"/>
                </a:solidFill>
                <a:latin typeface="Georgia" pitchFamily="18" charset="0"/>
                <a:cs typeface="Arial" charset="0"/>
              </a:rPr>
              <a:t>, Formato 911  inicio de cursos ciclo escolar 2012-2013, 2013-2014 y 2015-2015 </a:t>
            </a:r>
          </a:p>
        </p:txBody>
      </p:sp>
      <p:sp>
        <p:nvSpPr>
          <p:cNvPr id="2" name="Rectángulo 1"/>
          <p:cNvSpPr/>
          <p:nvPr/>
        </p:nvSpPr>
        <p:spPr>
          <a:xfrm>
            <a:off x="1019956" y="3976804"/>
            <a:ext cx="4968552" cy="646331"/>
          </a:xfrm>
          <a:prstGeom prst="rect">
            <a:avLst/>
          </a:prstGeom>
          <a:solidFill>
            <a:schemeClr val="bg1"/>
          </a:solidFill>
          <a:ln w="28575">
            <a:solidFill>
              <a:schemeClr val="accent2"/>
            </a:solidFill>
          </a:ln>
        </p:spPr>
        <p:txBody>
          <a:bodyPr wrap="square">
            <a:spAutoFit/>
          </a:bodyPr>
          <a:lstStyle/>
          <a:p>
            <a:pPr algn="just">
              <a:spcAft>
                <a:spcPts val="600"/>
              </a:spcAft>
            </a:pPr>
            <a:r>
              <a:rPr lang="es-MX" dirty="0">
                <a:solidFill>
                  <a:prstClr val="black"/>
                </a:solidFill>
                <a:latin typeface="Georgia" pitchFamily="18" charset="0"/>
                <a:cs typeface="Arial" charset="0"/>
              </a:rPr>
              <a:t>La </a:t>
            </a:r>
            <a:r>
              <a:rPr lang="es-MX" dirty="0" smtClean="0">
                <a:solidFill>
                  <a:prstClr val="black"/>
                </a:solidFill>
                <a:latin typeface="Georgia" pitchFamily="18" charset="0"/>
                <a:cs typeface="Arial" charset="0"/>
              </a:rPr>
              <a:t>disminución de la tasa </a:t>
            </a:r>
            <a:r>
              <a:rPr lang="es-MX" dirty="0">
                <a:solidFill>
                  <a:prstClr val="black"/>
                </a:solidFill>
                <a:latin typeface="Georgia" pitchFamily="18" charset="0"/>
                <a:cs typeface="Arial" charset="0"/>
              </a:rPr>
              <a:t>de abandono escolar </a:t>
            </a:r>
            <a:r>
              <a:rPr lang="es-MX" dirty="0" smtClean="0">
                <a:solidFill>
                  <a:prstClr val="black"/>
                </a:solidFill>
                <a:latin typeface="Georgia" pitchFamily="18" charset="0"/>
                <a:cs typeface="Arial" charset="0"/>
              </a:rPr>
              <a:t>va en línea con la meta programada.</a:t>
            </a:r>
            <a:endParaRPr lang="es-MX" dirty="0">
              <a:solidFill>
                <a:prstClr val="black"/>
              </a:solidFill>
              <a:latin typeface="Georgia" pitchFamily="18" charset="0"/>
              <a:cs typeface="Arial" charset="0"/>
            </a:endParaRPr>
          </a:p>
        </p:txBody>
      </p:sp>
    </p:spTree>
    <p:extLst>
      <p:ext uri="{BB962C8B-B14F-4D97-AF65-F5344CB8AC3E}">
        <p14:creationId xmlns:p14="http://schemas.microsoft.com/office/powerpoint/2010/main" val="1553470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1000" y="1178004"/>
            <a:ext cx="8534400" cy="1107996"/>
          </a:xfrm>
          <a:prstGeom prst="rect">
            <a:avLst/>
          </a:prstGeom>
        </p:spPr>
        <p:txBody>
          <a:bodyPr wrap="square">
            <a:spAutoFit/>
          </a:bodyPr>
          <a:lstStyle/>
          <a:p>
            <a:pPr algn="just"/>
            <a:r>
              <a:rPr lang="es-MX" sz="2200" dirty="0" smtClean="0">
                <a:latin typeface="Georgia" panose="02040502050405020303" pitchFamily="18" charset="0"/>
              </a:rPr>
              <a:t>Busca </a:t>
            </a:r>
            <a:r>
              <a:rPr lang="es-MX" sz="2200" dirty="0">
                <a:latin typeface="Georgia" panose="02040502050405020303" pitchFamily="18" charset="0"/>
              </a:rPr>
              <a:t>integrar las acciones de la escuela, la familia y el </a:t>
            </a:r>
            <a:r>
              <a:rPr lang="es-MX" sz="2200" dirty="0" smtClean="0">
                <a:latin typeface="Georgia" panose="02040502050405020303" pitchFamily="18" charset="0"/>
              </a:rPr>
              <a:t>estudiante para </a:t>
            </a:r>
            <a:r>
              <a:rPr lang="es-MX" sz="2200" dirty="0">
                <a:latin typeface="Georgia" panose="02040502050405020303" pitchFamily="18" charset="0"/>
              </a:rPr>
              <a:t>prevenir sus causas, mantener un estado de alerta y reaccionar ante la presencia </a:t>
            </a:r>
            <a:r>
              <a:rPr lang="es-MX" sz="2200" dirty="0" smtClean="0">
                <a:latin typeface="Georgia" panose="02040502050405020303" pitchFamily="18" charset="0"/>
              </a:rPr>
              <a:t>de indicadores </a:t>
            </a:r>
            <a:r>
              <a:rPr lang="es-MX" sz="2200" dirty="0">
                <a:latin typeface="Georgia" panose="02040502050405020303" pitchFamily="18" charset="0"/>
              </a:rPr>
              <a:t>de riesgo.</a:t>
            </a:r>
          </a:p>
        </p:txBody>
      </p:sp>
      <p:sp>
        <p:nvSpPr>
          <p:cNvPr id="5" name="CuadroTexto 4"/>
          <p:cNvSpPr txBox="1"/>
          <p:nvPr/>
        </p:nvSpPr>
        <p:spPr>
          <a:xfrm>
            <a:off x="0" y="34290"/>
            <a:ext cx="9144000" cy="838200"/>
          </a:xfrm>
          <a:prstGeom prst="rect">
            <a:avLst/>
          </a:prstGeom>
          <a:noFill/>
        </p:spPr>
        <p:txBody>
          <a:bodyPr wrap="square" rtlCol="0" anchor="ctr" anchorCtr="0">
            <a:noAutofit/>
          </a:bodyPr>
          <a:lstStyle/>
          <a:p>
            <a:pPr algn="ctr"/>
            <a:r>
              <a:rPr lang="es-MX" sz="2400" b="1" dirty="0" smtClean="0">
                <a:latin typeface="Georgia" panose="02040502050405020303" pitchFamily="18" charset="0"/>
              </a:rPr>
              <a:t>El Movimiento contra el </a:t>
            </a:r>
            <a:r>
              <a:rPr lang="es-MX" sz="2400" b="1" dirty="0">
                <a:latin typeface="Georgia" panose="02040502050405020303" pitchFamily="18" charset="0"/>
              </a:rPr>
              <a:t>A</a:t>
            </a:r>
            <a:r>
              <a:rPr lang="es-MX" sz="2400" b="1" dirty="0" smtClean="0">
                <a:latin typeface="Georgia" panose="02040502050405020303" pitchFamily="18" charset="0"/>
              </a:rPr>
              <a:t>bandono </a:t>
            </a:r>
            <a:r>
              <a:rPr lang="es-MX" sz="2400" b="1" dirty="0">
                <a:latin typeface="Georgia" panose="02040502050405020303" pitchFamily="18" charset="0"/>
              </a:rPr>
              <a:t>E</a:t>
            </a:r>
            <a:r>
              <a:rPr lang="es-MX" sz="2400" b="1" dirty="0" smtClean="0">
                <a:latin typeface="Georgia" panose="02040502050405020303" pitchFamily="18" charset="0"/>
              </a:rPr>
              <a:t>scolar</a:t>
            </a:r>
            <a:endParaRPr lang="es-MX" sz="2400" b="1" dirty="0">
              <a:latin typeface="Georgia" panose="02040502050405020303" pitchFamily="18" charset="0"/>
            </a:endParaRPr>
          </a:p>
        </p:txBody>
      </p:sp>
      <p:sp>
        <p:nvSpPr>
          <p:cNvPr id="6" name="Rectángulo 5"/>
          <p:cNvSpPr/>
          <p:nvPr/>
        </p:nvSpPr>
        <p:spPr>
          <a:xfrm>
            <a:off x="381000" y="2286000"/>
            <a:ext cx="8610600" cy="3477875"/>
          </a:xfrm>
          <a:prstGeom prst="rect">
            <a:avLst/>
          </a:prstGeom>
          <a:solidFill>
            <a:schemeClr val="accent3">
              <a:lumMod val="20000"/>
              <a:lumOff val="80000"/>
            </a:schemeClr>
          </a:solidFill>
        </p:spPr>
        <p:txBody>
          <a:bodyPr wrap="square">
            <a:spAutoFit/>
          </a:bodyPr>
          <a:lstStyle/>
          <a:p>
            <a:pPr marL="342900" indent="-342900" algn="just">
              <a:spcBef>
                <a:spcPts val="600"/>
              </a:spcBef>
              <a:spcAft>
                <a:spcPts val="600"/>
              </a:spcAft>
              <a:buFont typeface="Wingdings" panose="05000000000000000000" pitchFamily="2" charset="2"/>
              <a:buChar char="ü"/>
            </a:pPr>
            <a:r>
              <a:rPr lang="es-MX" sz="2000" dirty="0" smtClean="0">
                <a:latin typeface="Georgia" panose="02040502050405020303" pitchFamily="18" charset="0"/>
              </a:rPr>
              <a:t>Se </a:t>
            </a:r>
            <a:r>
              <a:rPr lang="es-MX" sz="2000" dirty="0">
                <a:latin typeface="Georgia" panose="02040502050405020303" pitchFamily="18" charset="0"/>
              </a:rPr>
              <a:t>fundamenta en estudios recientes en la </a:t>
            </a:r>
            <a:r>
              <a:rPr lang="es-MX" sz="2000" dirty="0" smtClean="0">
                <a:latin typeface="Georgia" panose="02040502050405020303" pitchFamily="18" charset="0"/>
              </a:rPr>
              <a:t>materia.</a:t>
            </a:r>
          </a:p>
          <a:p>
            <a:pPr marL="342900" indent="-342900" algn="just">
              <a:spcBef>
                <a:spcPts val="600"/>
              </a:spcBef>
              <a:spcAft>
                <a:spcPts val="600"/>
              </a:spcAft>
              <a:buFont typeface="Wingdings" panose="05000000000000000000" pitchFamily="2" charset="2"/>
              <a:buChar char="ü"/>
            </a:pPr>
            <a:r>
              <a:rPr lang="es-MX" sz="2000" dirty="0" smtClean="0">
                <a:latin typeface="Georgia" panose="02040502050405020303" pitchFamily="18" charset="0"/>
              </a:rPr>
              <a:t>Recoge </a:t>
            </a:r>
            <a:r>
              <a:rPr lang="es-MX" sz="2000" dirty="0">
                <a:latin typeface="Georgia" panose="02040502050405020303" pitchFamily="18" charset="0"/>
              </a:rPr>
              <a:t>experiencias </a:t>
            </a:r>
            <a:r>
              <a:rPr lang="es-MX" sz="2000" dirty="0" smtClean="0">
                <a:latin typeface="Georgia" panose="02040502050405020303" pitchFamily="18" charset="0"/>
              </a:rPr>
              <a:t>nacionales e internacionales.</a:t>
            </a:r>
            <a:endParaRPr lang="es-MX" sz="2000" dirty="0">
              <a:latin typeface="Georgia" panose="02040502050405020303" pitchFamily="18" charset="0"/>
            </a:endParaRPr>
          </a:p>
          <a:p>
            <a:pPr marL="342900" indent="-342900" algn="just">
              <a:spcBef>
                <a:spcPts val="600"/>
              </a:spcBef>
              <a:spcAft>
                <a:spcPts val="600"/>
              </a:spcAft>
              <a:buFont typeface="Wingdings" panose="05000000000000000000" pitchFamily="2" charset="2"/>
              <a:buChar char="ü"/>
            </a:pPr>
            <a:r>
              <a:rPr lang="es-MX" sz="2000" dirty="0" smtClean="0">
                <a:latin typeface="Georgia" panose="02040502050405020303" pitchFamily="18" charset="0"/>
              </a:rPr>
              <a:t>Considera </a:t>
            </a:r>
            <a:r>
              <a:rPr lang="es-MX" sz="2000" dirty="0">
                <a:latin typeface="Georgia" panose="02040502050405020303" pitchFamily="18" charset="0"/>
              </a:rPr>
              <a:t>la heterogeneidad de los subsistemas de </a:t>
            </a:r>
            <a:r>
              <a:rPr lang="es-MX" sz="2000" dirty="0" smtClean="0">
                <a:latin typeface="Georgia" panose="02040502050405020303" pitchFamily="18" charset="0"/>
              </a:rPr>
              <a:t>EMS.</a:t>
            </a:r>
            <a:endParaRPr lang="es-MX" sz="2000" dirty="0">
              <a:latin typeface="Georgia" panose="02040502050405020303" pitchFamily="18" charset="0"/>
            </a:endParaRPr>
          </a:p>
          <a:p>
            <a:pPr marL="342900" indent="-342900" algn="just">
              <a:spcBef>
                <a:spcPts val="600"/>
              </a:spcBef>
              <a:spcAft>
                <a:spcPts val="600"/>
              </a:spcAft>
              <a:buFont typeface="Wingdings" panose="05000000000000000000" pitchFamily="2" charset="2"/>
              <a:buChar char="ü"/>
            </a:pPr>
            <a:r>
              <a:rPr lang="es-MX" sz="2000" dirty="0" smtClean="0">
                <a:latin typeface="Georgia" panose="02040502050405020303" pitchFamily="18" charset="0"/>
              </a:rPr>
              <a:t>Aprovecha </a:t>
            </a:r>
            <a:r>
              <a:rPr lang="es-MX" sz="2000" dirty="0">
                <a:latin typeface="Georgia" panose="02040502050405020303" pitchFamily="18" charset="0"/>
              </a:rPr>
              <a:t>los recursos disponibles en las </a:t>
            </a:r>
            <a:r>
              <a:rPr lang="es-MX" sz="2000" dirty="0" smtClean="0">
                <a:latin typeface="Georgia" panose="02040502050405020303" pitchFamily="18" charset="0"/>
              </a:rPr>
              <a:t>escuelas.</a:t>
            </a:r>
            <a:endParaRPr lang="es-MX" sz="2000" dirty="0">
              <a:latin typeface="Georgia" panose="02040502050405020303" pitchFamily="18" charset="0"/>
            </a:endParaRPr>
          </a:p>
          <a:p>
            <a:pPr marL="342900" indent="-342900" algn="just">
              <a:spcBef>
                <a:spcPts val="600"/>
              </a:spcBef>
              <a:spcAft>
                <a:spcPts val="600"/>
              </a:spcAft>
              <a:buFont typeface="Wingdings" panose="05000000000000000000" pitchFamily="2" charset="2"/>
              <a:buChar char="ü"/>
            </a:pPr>
            <a:r>
              <a:rPr lang="es-MX" sz="2000" dirty="0" smtClean="0">
                <a:latin typeface="Georgia" panose="02040502050405020303" pitchFamily="18" charset="0"/>
              </a:rPr>
              <a:t>Se </a:t>
            </a:r>
            <a:r>
              <a:rPr lang="es-MX" sz="2000" dirty="0">
                <a:latin typeface="Georgia" panose="02040502050405020303" pitchFamily="18" charset="0"/>
              </a:rPr>
              <a:t>dirige al director del plantel </a:t>
            </a:r>
            <a:r>
              <a:rPr lang="es-MX" sz="2000" dirty="0" smtClean="0">
                <a:latin typeface="Georgia" panose="02040502050405020303" pitchFamily="18" charset="0"/>
              </a:rPr>
              <a:t>(líder </a:t>
            </a:r>
            <a:r>
              <a:rPr lang="es-MX" sz="2000" dirty="0">
                <a:latin typeface="Georgia" panose="02040502050405020303" pitchFamily="18" charset="0"/>
              </a:rPr>
              <a:t>del equipo y de </a:t>
            </a:r>
            <a:r>
              <a:rPr lang="es-MX" sz="2000" dirty="0" smtClean="0">
                <a:latin typeface="Georgia" panose="02040502050405020303" pitchFamily="18" charset="0"/>
              </a:rPr>
              <a:t>la gestión escolar).</a:t>
            </a:r>
            <a:endParaRPr lang="es-MX" sz="2000" dirty="0">
              <a:latin typeface="Georgia" panose="02040502050405020303" pitchFamily="18" charset="0"/>
            </a:endParaRPr>
          </a:p>
          <a:p>
            <a:pPr marL="342900" indent="-342900" algn="just">
              <a:spcBef>
                <a:spcPts val="600"/>
              </a:spcBef>
              <a:spcAft>
                <a:spcPts val="600"/>
              </a:spcAft>
              <a:buFont typeface="Wingdings" panose="05000000000000000000" pitchFamily="2" charset="2"/>
              <a:buChar char="ü"/>
            </a:pPr>
            <a:r>
              <a:rPr lang="es-MX" sz="2000" dirty="0" smtClean="0">
                <a:latin typeface="Georgia" panose="02040502050405020303" pitchFamily="18" charset="0"/>
              </a:rPr>
              <a:t>No </a:t>
            </a:r>
            <a:r>
              <a:rPr lang="es-MX" sz="2000" dirty="0">
                <a:latin typeface="Georgia" panose="02040502050405020303" pitchFamily="18" charset="0"/>
              </a:rPr>
              <a:t>se contrapone ni pretende sustituir los esfuerzos </a:t>
            </a:r>
            <a:r>
              <a:rPr lang="es-MX" sz="2000" dirty="0" smtClean="0">
                <a:latin typeface="Georgia" panose="02040502050405020303" pitchFamily="18" charset="0"/>
              </a:rPr>
              <a:t>de los subsistemas. </a:t>
            </a:r>
          </a:p>
          <a:p>
            <a:pPr marL="342900" indent="-342900" algn="just">
              <a:spcBef>
                <a:spcPts val="600"/>
              </a:spcBef>
              <a:spcAft>
                <a:spcPts val="600"/>
              </a:spcAft>
              <a:buFont typeface="Wingdings" panose="05000000000000000000" pitchFamily="2" charset="2"/>
              <a:buChar char="ü"/>
            </a:pPr>
            <a:r>
              <a:rPr lang="es-MX" sz="2000" dirty="0" smtClean="0">
                <a:latin typeface="Georgia" panose="02040502050405020303" pitchFamily="18" charset="0"/>
              </a:rPr>
              <a:t>Apoya </a:t>
            </a:r>
            <a:r>
              <a:rPr lang="es-MX" sz="2000" dirty="0">
                <a:latin typeface="Georgia" panose="02040502050405020303" pitchFamily="18" charset="0"/>
              </a:rPr>
              <a:t>a </a:t>
            </a:r>
            <a:r>
              <a:rPr lang="es-MX" sz="2000" dirty="0" smtClean="0">
                <a:latin typeface="Georgia" panose="02040502050405020303" pitchFamily="18" charset="0"/>
              </a:rPr>
              <a:t>padres </a:t>
            </a:r>
            <a:r>
              <a:rPr lang="es-MX" sz="2000" dirty="0">
                <a:latin typeface="Georgia" panose="02040502050405020303" pitchFamily="18" charset="0"/>
              </a:rPr>
              <a:t>en su papel de corresponsables </a:t>
            </a:r>
            <a:r>
              <a:rPr lang="es-MX" sz="2000" dirty="0" smtClean="0">
                <a:latin typeface="Georgia" panose="02040502050405020303" pitchFamily="18" charset="0"/>
              </a:rPr>
              <a:t>de la educación </a:t>
            </a:r>
            <a:r>
              <a:rPr lang="es-MX" sz="2000" dirty="0">
                <a:latin typeface="Georgia" panose="02040502050405020303" pitchFamily="18" charset="0"/>
              </a:rPr>
              <a:t>de sus </a:t>
            </a:r>
            <a:r>
              <a:rPr lang="es-MX" sz="2000" dirty="0" smtClean="0">
                <a:latin typeface="Georgia" panose="02040502050405020303" pitchFamily="18" charset="0"/>
              </a:rPr>
              <a:t>hijos.</a:t>
            </a:r>
          </a:p>
        </p:txBody>
      </p:sp>
      <p:sp>
        <p:nvSpPr>
          <p:cNvPr id="7" name="CuadroTexto 6"/>
          <p:cNvSpPr txBox="1"/>
          <p:nvPr/>
        </p:nvSpPr>
        <p:spPr>
          <a:xfrm>
            <a:off x="381000" y="5867400"/>
            <a:ext cx="8534400" cy="646331"/>
          </a:xfrm>
          <a:prstGeom prst="rect">
            <a:avLst/>
          </a:prstGeom>
          <a:noFill/>
          <a:ln w="28575">
            <a:solidFill>
              <a:schemeClr val="tx1"/>
            </a:solidFill>
          </a:ln>
        </p:spPr>
        <p:txBody>
          <a:bodyPr wrap="square" rtlCol="0">
            <a:spAutoFit/>
          </a:bodyPr>
          <a:lstStyle/>
          <a:p>
            <a:r>
              <a:rPr lang="es-MX" dirty="0" smtClean="0">
                <a:latin typeface="Georgia" panose="02040502050405020303" pitchFamily="18" charset="0"/>
              </a:rPr>
              <a:t>La Caja de Herramientas se compone de 12 manuales. Con ella se capacita año con año a los directores de cada una de las 32 entidades federativas</a:t>
            </a:r>
            <a:endParaRPr lang="es-MX" dirty="0">
              <a:latin typeface="Georgia" panose="02040502050405020303" pitchFamily="18" charset="0"/>
            </a:endParaRPr>
          </a:p>
        </p:txBody>
      </p:sp>
      <p:sp>
        <p:nvSpPr>
          <p:cNvPr id="8"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17</a:t>
            </a:fld>
            <a:endParaRPr lang="es-ES" dirty="0">
              <a:solidFill>
                <a:schemeClr val="tx1">
                  <a:lumMod val="50000"/>
                  <a:lumOff val="50000"/>
                </a:schemeClr>
              </a:solidFill>
            </a:endParaRPr>
          </a:p>
        </p:txBody>
      </p:sp>
    </p:spTree>
    <p:extLst>
      <p:ext uri="{BB962C8B-B14F-4D97-AF65-F5344CB8AC3E}">
        <p14:creationId xmlns:p14="http://schemas.microsoft.com/office/powerpoint/2010/main" val="215199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84666"/>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8" name="9 CuadroTexto"/>
          <p:cNvSpPr txBox="1"/>
          <p:nvPr/>
        </p:nvSpPr>
        <p:spPr>
          <a:xfrm>
            <a:off x="580183" y="76200"/>
            <a:ext cx="8020000" cy="849690"/>
          </a:xfrm>
          <a:prstGeom prst="rect">
            <a:avLst/>
          </a:prstGeom>
          <a:noFill/>
        </p:spPr>
        <p:txBody>
          <a:bodyPr wrap="square" rtlCol="0" anchor="ctr" anchorCtr="0">
            <a:noAutofit/>
          </a:bodyPr>
          <a:lstStyle/>
          <a:p>
            <a:pPr algn="ctr" eaLnBrk="0" fontAlgn="base" hangingPunct="0">
              <a:spcBef>
                <a:spcPct val="0"/>
              </a:spcBef>
              <a:spcAft>
                <a:spcPct val="0"/>
              </a:spcAft>
            </a:pPr>
            <a:r>
              <a:rPr lang="es-MX" sz="2400" b="1" dirty="0" smtClean="0">
                <a:solidFill>
                  <a:prstClr val="black"/>
                </a:solidFill>
                <a:latin typeface="Georgia" pitchFamily="18" charset="0"/>
                <a:cs typeface="Arial" charset="0"/>
              </a:rPr>
              <a:t>Capacitación de directores</a:t>
            </a:r>
            <a:endParaRPr lang="es-MX" sz="2400" b="1" dirty="0">
              <a:solidFill>
                <a:prstClr val="black"/>
              </a:solidFill>
              <a:latin typeface="Georgia" pitchFamily="18" charset="0"/>
              <a:cs typeface="Arial" charset="0"/>
            </a:endParaRPr>
          </a:p>
        </p:txBody>
      </p:sp>
      <p:sp>
        <p:nvSpPr>
          <p:cNvPr id="2" name="Rectángulo 1"/>
          <p:cNvSpPr/>
          <p:nvPr/>
        </p:nvSpPr>
        <p:spPr>
          <a:xfrm>
            <a:off x="381000" y="3352800"/>
            <a:ext cx="8528907" cy="2862322"/>
          </a:xfrm>
          <a:prstGeom prst="rect">
            <a:avLst/>
          </a:prstGeom>
          <a:ln w="57150">
            <a:solidFill>
              <a:schemeClr val="accent6">
                <a:lumMod val="75000"/>
              </a:schemeClr>
            </a:solidFill>
          </a:ln>
        </p:spPr>
        <p:txBody>
          <a:bodyPr wrap="square">
            <a:spAutoFit/>
          </a:bodyPr>
          <a:lstStyle/>
          <a:p>
            <a:pPr algn="just">
              <a:buNone/>
            </a:pPr>
            <a:r>
              <a:rPr lang="es-MX" sz="1800" dirty="0">
                <a:latin typeface="Georgia" panose="02040502050405020303" pitchFamily="18" charset="0"/>
              </a:rPr>
              <a:t>Las </a:t>
            </a:r>
            <a:r>
              <a:rPr lang="es-MX" sz="1800" b="1" dirty="0">
                <a:latin typeface="Georgia" panose="02040502050405020303" pitchFamily="18" charset="0"/>
              </a:rPr>
              <a:t>capacitaciones a directores </a:t>
            </a:r>
            <a:r>
              <a:rPr lang="es-MX" sz="1800" dirty="0">
                <a:latin typeface="Georgia" panose="02040502050405020303" pitchFamily="18" charset="0"/>
              </a:rPr>
              <a:t>de 2016 se están acordando en cada estado para </a:t>
            </a:r>
            <a:r>
              <a:rPr lang="es-MX" sz="1800" b="1" dirty="0">
                <a:latin typeface="Georgia" panose="02040502050405020303" pitchFamily="18" charset="0"/>
              </a:rPr>
              <a:t>finales de julio, durante agosto y principios de </a:t>
            </a:r>
            <a:r>
              <a:rPr lang="es-MX" sz="1800" b="1" dirty="0" smtClean="0">
                <a:latin typeface="Georgia" panose="02040502050405020303" pitchFamily="18" charset="0"/>
              </a:rPr>
              <a:t>septiembre. </a:t>
            </a:r>
            <a:r>
              <a:rPr lang="es-MX" sz="1800" dirty="0" smtClean="0">
                <a:latin typeface="Georgia" panose="02040502050405020303" pitchFamily="18" charset="0"/>
              </a:rPr>
              <a:t>Los </a:t>
            </a:r>
            <a:r>
              <a:rPr lang="es-MX" sz="1800" dirty="0">
                <a:latin typeface="Georgia" panose="02040502050405020303" pitchFamily="18" charset="0"/>
              </a:rPr>
              <a:t>temas que se presentarán son:</a:t>
            </a:r>
          </a:p>
          <a:p>
            <a:pPr marL="712788" lvl="1" indent="-342900" algn="just">
              <a:buFont typeface="Arial" panose="020B0604020202020204" pitchFamily="34" charset="0"/>
              <a:buChar char="•"/>
            </a:pPr>
            <a:endParaRPr lang="es-MX" sz="1800" dirty="0" smtClean="0">
              <a:latin typeface="Georgia" panose="02040502050405020303" pitchFamily="18" charset="0"/>
            </a:endParaRPr>
          </a:p>
          <a:p>
            <a:pPr marL="255588" indent="-342900" algn="just">
              <a:buFont typeface="Wingdings" panose="05000000000000000000" pitchFamily="2" charset="2"/>
              <a:buChar char="ü"/>
            </a:pPr>
            <a:r>
              <a:rPr lang="es-MX" dirty="0" smtClean="0">
                <a:latin typeface="Georgia" panose="02040502050405020303" pitchFamily="18" charset="0"/>
              </a:rPr>
              <a:t>Reporte </a:t>
            </a:r>
            <a:r>
              <a:rPr lang="es-MX" dirty="0">
                <a:latin typeface="Georgia" panose="02040502050405020303" pitchFamily="18" charset="0"/>
              </a:rPr>
              <a:t>de acciones en el Movimiento.</a:t>
            </a:r>
          </a:p>
          <a:p>
            <a:pPr marL="255588" indent="-342900" algn="just">
              <a:buFont typeface="Wingdings" panose="05000000000000000000" pitchFamily="2" charset="2"/>
              <a:buChar char="ü"/>
            </a:pPr>
            <a:r>
              <a:rPr lang="es-MX" dirty="0">
                <a:latin typeface="Georgia" panose="02040502050405020303" pitchFamily="18" charset="0"/>
              </a:rPr>
              <a:t>Resultados del estudio de evaluación con el INSP.</a:t>
            </a:r>
          </a:p>
          <a:p>
            <a:pPr marL="255588" indent="-342900" algn="just">
              <a:buFont typeface="Wingdings" panose="05000000000000000000" pitchFamily="2" charset="2"/>
              <a:buChar char="ü"/>
            </a:pPr>
            <a:r>
              <a:rPr lang="es-MX" dirty="0">
                <a:latin typeface="Georgia" panose="02040502050405020303" pitchFamily="18" charset="0"/>
              </a:rPr>
              <a:t> Importancia de las interacciones en aula entre docentes y alumnos para “enganchar” a los estudiantes y favorecer su permanencia en los estudios.</a:t>
            </a:r>
          </a:p>
          <a:p>
            <a:pPr marL="255588" indent="-342900" algn="just">
              <a:buFont typeface="Wingdings" panose="05000000000000000000" pitchFamily="2" charset="2"/>
              <a:buChar char="ü"/>
            </a:pPr>
            <a:r>
              <a:rPr lang="es-MX" dirty="0">
                <a:latin typeface="Georgia" panose="02040502050405020303" pitchFamily="18" charset="0"/>
              </a:rPr>
              <a:t>Establecer plataforma de plan de trabajo con los planteles “prioritarios para reducir el abandono escolar 2016” para un seguimiento estratégico.</a:t>
            </a:r>
          </a:p>
        </p:txBody>
      </p:sp>
      <p:sp>
        <p:nvSpPr>
          <p:cNvPr id="6" name="CuadroTexto 5"/>
          <p:cNvSpPr txBox="1"/>
          <p:nvPr/>
        </p:nvSpPr>
        <p:spPr>
          <a:xfrm>
            <a:off x="606853" y="1295400"/>
            <a:ext cx="8077200" cy="1754326"/>
          </a:xfrm>
          <a:prstGeom prst="rect">
            <a:avLst/>
          </a:prstGeom>
          <a:solidFill>
            <a:schemeClr val="accent3">
              <a:lumMod val="40000"/>
              <a:lumOff val="60000"/>
            </a:schemeClr>
          </a:solidFill>
          <a:ln w="28575">
            <a:solidFill>
              <a:schemeClr val="accent3">
                <a:lumMod val="50000"/>
              </a:schemeClr>
            </a:solidFill>
          </a:ln>
        </p:spPr>
        <p:txBody>
          <a:bodyPr wrap="square" rtlCol="0">
            <a:spAutoFit/>
          </a:bodyPr>
          <a:lstStyle/>
          <a:p>
            <a:pPr algn="just"/>
            <a:r>
              <a:rPr lang="es-MX" dirty="0" smtClean="0">
                <a:latin typeface="Georgia" panose="02040502050405020303" pitchFamily="18" charset="0"/>
              </a:rPr>
              <a:t>Cada año, al inicio del ciclo escolar, se capacita a los directores de los planteles de EMS (9,000) para analizar conjuntamente: </a:t>
            </a:r>
          </a:p>
          <a:p>
            <a:pPr marL="285750" indent="-285750" algn="just">
              <a:buFont typeface="Wingdings" panose="05000000000000000000" pitchFamily="2" charset="2"/>
              <a:buChar char="ü"/>
            </a:pPr>
            <a:r>
              <a:rPr lang="es-MX" dirty="0" smtClean="0">
                <a:latin typeface="Georgia" panose="02040502050405020303" pitchFamily="18" charset="0"/>
              </a:rPr>
              <a:t>Avance a nivel estatal del Movimiento contra el Abandono Escolar, </a:t>
            </a:r>
          </a:p>
          <a:p>
            <a:pPr marL="285750" indent="-285750" algn="just">
              <a:buFont typeface="Wingdings" panose="05000000000000000000" pitchFamily="2" charset="2"/>
              <a:buChar char="ü"/>
            </a:pPr>
            <a:r>
              <a:rPr lang="es-MX" dirty="0" smtClean="0">
                <a:latin typeface="Georgia" panose="02040502050405020303" pitchFamily="18" charset="0"/>
              </a:rPr>
              <a:t>Listado específico de planteles que no han presentado avances, y </a:t>
            </a:r>
          </a:p>
          <a:p>
            <a:pPr marL="285750" indent="-285750" algn="just">
              <a:buFont typeface="Wingdings" panose="05000000000000000000" pitchFamily="2" charset="2"/>
              <a:buChar char="ü"/>
            </a:pPr>
            <a:r>
              <a:rPr lang="es-MX" dirty="0" smtClean="0">
                <a:latin typeface="Georgia" panose="02040502050405020303" pitchFamily="18" charset="0"/>
              </a:rPr>
              <a:t>Desarrollo de un plan de trabajo enfocado a las prioridades identificadas en cada plantel.</a:t>
            </a:r>
            <a:endParaRPr lang="es-MX" dirty="0">
              <a:latin typeface="Georgia" panose="02040502050405020303" pitchFamily="18" charset="0"/>
            </a:endParaRPr>
          </a:p>
        </p:txBody>
      </p:sp>
      <p:sp>
        <p:nvSpPr>
          <p:cNvPr id="7"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18</a:t>
            </a:fld>
            <a:endParaRPr lang="es-ES" dirty="0">
              <a:solidFill>
                <a:schemeClr val="tx1">
                  <a:lumMod val="50000"/>
                  <a:lumOff val="50000"/>
                </a:schemeClr>
              </a:solidFill>
            </a:endParaRPr>
          </a:p>
        </p:txBody>
      </p:sp>
    </p:spTree>
    <p:extLst>
      <p:ext uri="{BB962C8B-B14F-4D97-AF65-F5344CB8AC3E}">
        <p14:creationId xmlns:p14="http://schemas.microsoft.com/office/powerpoint/2010/main" val="3563330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066" y="1"/>
            <a:ext cx="9108504" cy="914400"/>
          </a:xfrm>
        </p:spPr>
        <p:txBody>
          <a:bodyPr>
            <a:normAutofit/>
          </a:bodyPr>
          <a:lstStyle/>
          <a:p>
            <a:r>
              <a:rPr lang="es-MX" sz="2400" b="1" dirty="0" smtClean="0">
                <a:latin typeface="Georgia" pitchFamily="18" charset="0"/>
              </a:rPr>
              <a:t>Caja de Herramientas </a:t>
            </a:r>
            <a:r>
              <a:rPr lang="es-MX" sz="2400" b="1" dirty="0">
                <a:latin typeface="Georgia" pitchFamily="18" charset="0"/>
              </a:rPr>
              <a:t>2014</a:t>
            </a:r>
            <a:r>
              <a:rPr lang="es-MX" sz="2400" b="1" dirty="0" smtClean="0">
                <a:latin typeface="Georgia" pitchFamily="18" charset="0"/>
              </a:rPr>
              <a:t>: se </a:t>
            </a:r>
            <a:r>
              <a:rPr lang="es-MX" sz="2400" b="1" dirty="0">
                <a:latin typeface="Georgia" pitchFamily="18" charset="0"/>
              </a:rPr>
              <a:t>compone de 12 </a:t>
            </a:r>
            <a:r>
              <a:rPr lang="es-MX" sz="2400" b="1" dirty="0" smtClean="0">
                <a:latin typeface="Georgia" pitchFamily="18" charset="0"/>
              </a:rPr>
              <a:t>Manuales  </a:t>
            </a:r>
            <a:endParaRPr lang="es-MX" sz="2400" b="1" dirty="0">
              <a:latin typeface="Georgia" pitchFamily="18"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270696" y="1279159"/>
            <a:ext cx="830620" cy="99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6187390" y="4232669"/>
            <a:ext cx="774398" cy="92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4719271" y="4232669"/>
            <a:ext cx="774398" cy="92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3271667" y="4232669"/>
            <a:ext cx="774398" cy="92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223176" y="4211825"/>
            <a:ext cx="774398" cy="92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1828773" y="4232669"/>
            <a:ext cx="774398" cy="92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1855100" y="1295136"/>
            <a:ext cx="822321" cy="98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3278413" y="1279158"/>
            <a:ext cx="822321" cy="98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4719270" y="1290875"/>
            <a:ext cx="822321" cy="98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6245703" y="1268760"/>
            <a:ext cx="822321" cy="98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7678464" y="1290095"/>
            <a:ext cx="822321" cy="98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75" t="38252" r="41024" b="37888"/>
          <a:stretch/>
        </p:blipFill>
        <p:spPr bwMode="auto">
          <a:xfrm>
            <a:off x="7696312" y="4232669"/>
            <a:ext cx="774398" cy="92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2998" y="2404616"/>
            <a:ext cx="1348755" cy="1400383"/>
          </a:xfrm>
          <a:prstGeom prst="rect">
            <a:avLst/>
          </a:prstGeom>
          <a:noFill/>
        </p:spPr>
        <p:txBody>
          <a:bodyPr wrap="square" rtlCol="0">
            <a:spAutoFit/>
          </a:bodyPr>
          <a:lstStyle/>
          <a:p>
            <a:pPr algn="ctr"/>
            <a:r>
              <a:rPr lang="es-MX" sz="1700" b="1" dirty="0" smtClean="0">
                <a:solidFill>
                  <a:prstClr val="black"/>
                </a:solidFill>
                <a:latin typeface="Georgia" pitchFamily="18" charset="0"/>
              </a:rPr>
              <a:t>1. </a:t>
            </a:r>
            <a:r>
              <a:rPr lang="es-MX" sz="1700" dirty="0" smtClean="0">
                <a:solidFill>
                  <a:prstClr val="black"/>
                </a:solidFill>
                <a:latin typeface="Georgia" pitchFamily="18" charset="0"/>
              </a:rPr>
              <a:t>Para prevenir riesgos del abandono escolar</a:t>
            </a:r>
            <a:endParaRPr lang="es-MX" sz="1700" dirty="0">
              <a:solidFill>
                <a:prstClr val="black"/>
              </a:solidFill>
              <a:latin typeface="Georgia" pitchFamily="18" charset="0"/>
            </a:endParaRPr>
          </a:p>
        </p:txBody>
      </p:sp>
      <p:sp>
        <p:nvSpPr>
          <p:cNvPr id="17" name="16 CuadroTexto"/>
          <p:cNvSpPr txBox="1"/>
          <p:nvPr/>
        </p:nvSpPr>
        <p:spPr>
          <a:xfrm>
            <a:off x="1738203" y="2415291"/>
            <a:ext cx="1348755" cy="1138773"/>
          </a:xfrm>
          <a:prstGeom prst="rect">
            <a:avLst/>
          </a:prstGeom>
          <a:noFill/>
        </p:spPr>
        <p:txBody>
          <a:bodyPr wrap="square" rtlCol="0">
            <a:spAutoFit/>
          </a:bodyPr>
          <a:lstStyle/>
          <a:p>
            <a:pPr algn="ctr"/>
            <a:r>
              <a:rPr lang="es-MX" sz="1700" b="1" dirty="0" smtClean="0">
                <a:solidFill>
                  <a:prstClr val="black"/>
                </a:solidFill>
                <a:latin typeface="Georgia" pitchFamily="18" charset="0"/>
              </a:rPr>
              <a:t>2.</a:t>
            </a:r>
            <a:r>
              <a:rPr lang="es-MX" sz="1700" dirty="0" smtClean="0">
                <a:solidFill>
                  <a:prstClr val="black"/>
                </a:solidFill>
                <a:latin typeface="Georgia" pitchFamily="18" charset="0"/>
              </a:rPr>
              <a:t> Para recibir a los nuevos estudiantes</a:t>
            </a:r>
            <a:endParaRPr lang="es-MX" sz="1700" dirty="0">
              <a:solidFill>
                <a:prstClr val="black"/>
              </a:solidFill>
              <a:latin typeface="Georgia" pitchFamily="18" charset="0"/>
            </a:endParaRPr>
          </a:p>
        </p:txBody>
      </p:sp>
      <p:sp>
        <p:nvSpPr>
          <p:cNvPr id="18" name="17 CuadroTexto"/>
          <p:cNvSpPr txBox="1"/>
          <p:nvPr/>
        </p:nvSpPr>
        <p:spPr>
          <a:xfrm>
            <a:off x="3154772" y="2415014"/>
            <a:ext cx="1348755" cy="1400383"/>
          </a:xfrm>
          <a:prstGeom prst="rect">
            <a:avLst/>
          </a:prstGeom>
          <a:noFill/>
        </p:spPr>
        <p:txBody>
          <a:bodyPr wrap="square" rtlCol="0">
            <a:spAutoFit/>
          </a:bodyPr>
          <a:lstStyle/>
          <a:p>
            <a:pPr algn="ctr"/>
            <a:r>
              <a:rPr lang="es-MX" sz="1700" b="1" dirty="0" smtClean="0">
                <a:solidFill>
                  <a:prstClr val="black"/>
                </a:solidFill>
                <a:latin typeface="Georgia" pitchFamily="18" charset="0"/>
              </a:rPr>
              <a:t>3. </a:t>
            </a:r>
            <a:r>
              <a:rPr lang="es-MX" sz="1700" dirty="0" smtClean="0">
                <a:solidFill>
                  <a:srgbClr val="8064A2"/>
                </a:solidFill>
                <a:latin typeface="Georgia" pitchFamily="18" charset="0"/>
              </a:rPr>
              <a:t>Para impulsar nuevos hábitos de estudio</a:t>
            </a:r>
            <a:endParaRPr lang="es-MX" sz="1700" dirty="0">
              <a:solidFill>
                <a:srgbClr val="8064A2"/>
              </a:solidFill>
              <a:latin typeface="Georgia" pitchFamily="18" charset="0"/>
            </a:endParaRPr>
          </a:p>
        </p:txBody>
      </p:sp>
      <p:sp>
        <p:nvSpPr>
          <p:cNvPr id="19" name="18 CuadroTexto"/>
          <p:cNvSpPr txBox="1"/>
          <p:nvPr/>
        </p:nvSpPr>
        <p:spPr>
          <a:xfrm>
            <a:off x="4602374" y="2430992"/>
            <a:ext cx="1348755" cy="1138773"/>
          </a:xfrm>
          <a:prstGeom prst="rect">
            <a:avLst/>
          </a:prstGeom>
          <a:noFill/>
        </p:spPr>
        <p:txBody>
          <a:bodyPr wrap="square" rtlCol="0">
            <a:spAutoFit/>
          </a:bodyPr>
          <a:lstStyle/>
          <a:p>
            <a:pPr algn="ctr"/>
            <a:r>
              <a:rPr lang="es-MX" sz="1700" b="1" dirty="0" smtClean="0">
                <a:solidFill>
                  <a:prstClr val="black"/>
                </a:solidFill>
                <a:latin typeface="Georgia" pitchFamily="18" charset="0"/>
              </a:rPr>
              <a:t>4. </a:t>
            </a:r>
            <a:r>
              <a:rPr lang="es-MX" sz="1700" dirty="0" smtClean="0">
                <a:solidFill>
                  <a:srgbClr val="8064A2"/>
                </a:solidFill>
                <a:latin typeface="Georgia" pitchFamily="18" charset="0"/>
              </a:rPr>
              <a:t>Para impulsar la tutoría entre pares</a:t>
            </a:r>
            <a:endParaRPr lang="es-MX" sz="1700" dirty="0">
              <a:solidFill>
                <a:srgbClr val="8064A2"/>
              </a:solidFill>
              <a:latin typeface="Georgia" pitchFamily="18" charset="0"/>
            </a:endParaRPr>
          </a:p>
        </p:txBody>
      </p:sp>
      <p:sp>
        <p:nvSpPr>
          <p:cNvPr id="20" name="19 CuadroTexto"/>
          <p:cNvSpPr txBox="1"/>
          <p:nvPr/>
        </p:nvSpPr>
        <p:spPr>
          <a:xfrm>
            <a:off x="6070493" y="2402754"/>
            <a:ext cx="1348755" cy="1661993"/>
          </a:xfrm>
          <a:prstGeom prst="rect">
            <a:avLst/>
          </a:prstGeom>
          <a:noFill/>
        </p:spPr>
        <p:txBody>
          <a:bodyPr wrap="square" rtlCol="0">
            <a:spAutoFit/>
          </a:bodyPr>
          <a:lstStyle/>
          <a:p>
            <a:pPr algn="ctr"/>
            <a:r>
              <a:rPr lang="es-MX" sz="1700" b="1" dirty="0" smtClean="0">
                <a:solidFill>
                  <a:prstClr val="black"/>
                </a:solidFill>
                <a:latin typeface="Georgia" pitchFamily="18" charset="0"/>
              </a:rPr>
              <a:t>5. </a:t>
            </a:r>
            <a:r>
              <a:rPr lang="es-MX" sz="1700" dirty="0" smtClean="0">
                <a:solidFill>
                  <a:prstClr val="black"/>
                </a:solidFill>
                <a:latin typeface="Georgia" pitchFamily="18" charset="0"/>
              </a:rPr>
              <a:t>Para acompañar las decisiones de los estudiantes</a:t>
            </a:r>
            <a:endParaRPr lang="es-MX" sz="1700" dirty="0">
              <a:solidFill>
                <a:prstClr val="black"/>
              </a:solidFill>
              <a:latin typeface="Georgia" pitchFamily="18" charset="0"/>
            </a:endParaRPr>
          </a:p>
        </p:txBody>
      </p:sp>
      <p:sp>
        <p:nvSpPr>
          <p:cNvPr id="21" name="20 CuadroTexto"/>
          <p:cNvSpPr txBox="1"/>
          <p:nvPr/>
        </p:nvSpPr>
        <p:spPr>
          <a:xfrm>
            <a:off x="7458444" y="2317644"/>
            <a:ext cx="1348755" cy="1923604"/>
          </a:xfrm>
          <a:prstGeom prst="rect">
            <a:avLst/>
          </a:prstGeom>
          <a:noFill/>
        </p:spPr>
        <p:txBody>
          <a:bodyPr wrap="square" rtlCol="0">
            <a:spAutoFit/>
          </a:bodyPr>
          <a:lstStyle/>
          <a:p>
            <a:pPr algn="ctr"/>
            <a:r>
              <a:rPr lang="es-MX" sz="1700" b="1" dirty="0" smtClean="0">
                <a:solidFill>
                  <a:prstClr val="black"/>
                </a:solidFill>
                <a:latin typeface="Georgia" pitchFamily="18" charset="0"/>
              </a:rPr>
              <a:t>6. </a:t>
            </a:r>
            <a:r>
              <a:rPr lang="es-MX" sz="1700" dirty="0" smtClean="0">
                <a:solidFill>
                  <a:srgbClr val="8064A2"/>
                </a:solidFill>
                <a:latin typeface="Georgia" pitchFamily="18" charset="0"/>
              </a:rPr>
              <a:t>Para orientar a los alumnos para construir su plan de vida y carrera</a:t>
            </a:r>
            <a:endParaRPr lang="es-MX" sz="1700" dirty="0">
              <a:solidFill>
                <a:srgbClr val="8064A2"/>
              </a:solidFill>
              <a:latin typeface="Georgia" pitchFamily="18" charset="0"/>
            </a:endParaRPr>
          </a:p>
        </p:txBody>
      </p:sp>
      <p:sp>
        <p:nvSpPr>
          <p:cNvPr id="22" name="21 CuadroTexto"/>
          <p:cNvSpPr txBox="1"/>
          <p:nvPr/>
        </p:nvSpPr>
        <p:spPr>
          <a:xfrm>
            <a:off x="35496" y="5167000"/>
            <a:ext cx="1352255" cy="877163"/>
          </a:xfrm>
          <a:prstGeom prst="rect">
            <a:avLst/>
          </a:prstGeom>
          <a:noFill/>
        </p:spPr>
        <p:txBody>
          <a:bodyPr wrap="square" rtlCol="0">
            <a:spAutoFit/>
          </a:bodyPr>
          <a:lstStyle/>
          <a:p>
            <a:pPr algn="ctr"/>
            <a:r>
              <a:rPr lang="es-MX" sz="1700" b="1" dirty="0" smtClean="0">
                <a:solidFill>
                  <a:prstClr val="black"/>
                </a:solidFill>
                <a:latin typeface="Georgia" pitchFamily="18" charset="0"/>
              </a:rPr>
              <a:t>7. </a:t>
            </a:r>
            <a:r>
              <a:rPr lang="es-MX" sz="1700" dirty="0" smtClean="0">
                <a:solidFill>
                  <a:srgbClr val="8064A2"/>
                </a:solidFill>
                <a:latin typeface="Georgia" pitchFamily="18" charset="0"/>
              </a:rPr>
              <a:t>Orientación educativa</a:t>
            </a:r>
            <a:endParaRPr lang="es-MX" sz="1700" dirty="0">
              <a:solidFill>
                <a:srgbClr val="8064A2"/>
              </a:solidFill>
              <a:latin typeface="Georgia" pitchFamily="18" charset="0"/>
            </a:endParaRPr>
          </a:p>
        </p:txBody>
      </p:sp>
      <p:sp>
        <p:nvSpPr>
          <p:cNvPr id="23" name="22 CuadroTexto"/>
          <p:cNvSpPr txBox="1"/>
          <p:nvPr/>
        </p:nvSpPr>
        <p:spPr>
          <a:xfrm>
            <a:off x="1641093" y="5167000"/>
            <a:ext cx="1352255" cy="1138773"/>
          </a:xfrm>
          <a:prstGeom prst="rect">
            <a:avLst/>
          </a:prstGeom>
          <a:noFill/>
        </p:spPr>
        <p:txBody>
          <a:bodyPr wrap="square" rtlCol="0">
            <a:spAutoFit/>
          </a:bodyPr>
          <a:lstStyle/>
          <a:p>
            <a:pPr algn="ctr"/>
            <a:r>
              <a:rPr lang="es-MX" sz="1700" b="1" dirty="0">
                <a:solidFill>
                  <a:prstClr val="black"/>
                </a:solidFill>
                <a:latin typeface="Georgia" pitchFamily="18" charset="0"/>
              </a:rPr>
              <a:t>8</a:t>
            </a:r>
            <a:r>
              <a:rPr lang="es-MX" sz="1700" b="1" dirty="0" smtClean="0">
                <a:solidFill>
                  <a:prstClr val="black"/>
                </a:solidFill>
                <a:latin typeface="Georgia" pitchFamily="18" charset="0"/>
              </a:rPr>
              <a:t>. </a:t>
            </a:r>
            <a:r>
              <a:rPr lang="es-MX" sz="1700" dirty="0" smtClean="0">
                <a:solidFill>
                  <a:prstClr val="black"/>
                </a:solidFill>
                <a:latin typeface="Georgia" pitchFamily="18" charset="0"/>
              </a:rPr>
              <a:t>Para dialogar con los padres</a:t>
            </a:r>
            <a:endParaRPr lang="es-MX" sz="1700" dirty="0">
              <a:solidFill>
                <a:prstClr val="black"/>
              </a:solidFill>
              <a:latin typeface="Georgia" pitchFamily="18" charset="0"/>
            </a:endParaRPr>
          </a:p>
        </p:txBody>
      </p:sp>
      <p:sp>
        <p:nvSpPr>
          <p:cNvPr id="24" name="23 CuadroTexto"/>
          <p:cNvSpPr txBox="1"/>
          <p:nvPr/>
        </p:nvSpPr>
        <p:spPr>
          <a:xfrm>
            <a:off x="2928210" y="5197652"/>
            <a:ext cx="1352255" cy="877163"/>
          </a:xfrm>
          <a:prstGeom prst="rect">
            <a:avLst/>
          </a:prstGeom>
          <a:noFill/>
        </p:spPr>
        <p:txBody>
          <a:bodyPr wrap="square" rtlCol="0">
            <a:spAutoFit/>
          </a:bodyPr>
          <a:lstStyle/>
          <a:p>
            <a:pPr algn="ctr"/>
            <a:r>
              <a:rPr lang="es-MX" sz="1700" b="1" dirty="0" smtClean="0">
                <a:solidFill>
                  <a:prstClr val="black"/>
                </a:solidFill>
                <a:latin typeface="Georgia" pitchFamily="18" charset="0"/>
              </a:rPr>
              <a:t>9. </a:t>
            </a:r>
            <a:r>
              <a:rPr lang="es-MX" sz="1700" dirty="0" smtClean="0">
                <a:solidFill>
                  <a:prstClr val="black"/>
                </a:solidFill>
                <a:latin typeface="Georgia" pitchFamily="18" charset="0"/>
              </a:rPr>
              <a:t>Para ser un mejor tutor</a:t>
            </a:r>
            <a:endParaRPr lang="es-MX" sz="1700" dirty="0">
              <a:solidFill>
                <a:prstClr val="black"/>
              </a:solidFill>
              <a:latin typeface="Georgia" pitchFamily="18" charset="0"/>
            </a:endParaRPr>
          </a:p>
        </p:txBody>
      </p:sp>
      <p:sp>
        <p:nvSpPr>
          <p:cNvPr id="25" name="24 CuadroTexto"/>
          <p:cNvSpPr txBox="1"/>
          <p:nvPr/>
        </p:nvSpPr>
        <p:spPr>
          <a:xfrm>
            <a:off x="4054484" y="5197652"/>
            <a:ext cx="1850394" cy="1661993"/>
          </a:xfrm>
          <a:prstGeom prst="rect">
            <a:avLst/>
          </a:prstGeom>
          <a:noFill/>
        </p:spPr>
        <p:txBody>
          <a:bodyPr wrap="square" rtlCol="0">
            <a:spAutoFit/>
          </a:bodyPr>
          <a:lstStyle/>
          <a:p>
            <a:pPr algn="ctr"/>
            <a:r>
              <a:rPr lang="es-MX" sz="1700" b="1" dirty="0" smtClean="0">
                <a:solidFill>
                  <a:prstClr val="black"/>
                </a:solidFill>
                <a:latin typeface="Georgia" pitchFamily="18" charset="0"/>
              </a:rPr>
              <a:t>10. </a:t>
            </a:r>
            <a:r>
              <a:rPr lang="es-MX" sz="1700" dirty="0" smtClean="0">
                <a:solidFill>
                  <a:srgbClr val="8064A2"/>
                </a:solidFill>
                <a:latin typeface="Georgia" pitchFamily="18" charset="0"/>
              </a:rPr>
              <a:t>Redes sociales y su aprovechamiento para prevenir el abandono escolar</a:t>
            </a:r>
            <a:endParaRPr lang="es-MX" sz="1700" dirty="0">
              <a:solidFill>
                <a:srgbClr val="8064A2"/>
              </a:solidFill>
              <a:latin typeface="Georgia" pitchFamily="18" charset="0"/>
            </a:endParaRPr>
          </a:p>
        </p:txBody>
      </p:sp>
      <p:sp>
        <p:nvSpPr>
          <p:cNvPr id="26" name="25 CuadroTexto"/>
          <p:cNvSpPr txBox="1"/>
          <p:nvPr/>
        </p:nvSpPr>
        <p:spPr>
          <a:xfrm>
            <a:off x="5724128" y="5167000"/>
            <a:ext cx="1918096" cy="1138773"/>
          </a:xfrm>
          <a:prstGeom prst="rect">
            <a:avLst/>
          </a:prstGeom>
          <a:noFill/>
        </p:spPr>
        <p:txBody>
          <a:bodyPr wrap="square" rtlCol="0">
            <a:spAutoFit/>
          </a:bodyPr>
          <a:lstStyle/>
          <a:p>
            <a:pPr algn="ctr"/>
            <a:r>
              <a:rPr lang="es-MX" sz="1700" b="1" dirty="0" smtClean="0">
                <a:solidFill>
                  <a:prstClr val="black"/>
                </a:solidFill>
                <a:latin typeface="Georgia" pitchFamily="18" charset="0"/>
              </a:rPr>
              <a:t>11</a:t>
            </a:r>
            <a:r>
              <a:rPr lang="es-MX" sz="1700" b="1" dirty="0" smtClean="0">
                <a:solidFill>
                  <a:srgbClr val="8064A2"/>
                </a:solidFill>
                <a:latin typeface="Georgia" pitchFamily="18" charset="0"/>
              </a:rPr>
              <a:t>. </a:t>
            </a:r>
            <a:r>
              <a:rPr lang="es-MX" sz="1700" dirty="0" smtClean="0">
                <a:solidFill>
                  <a:srgbClr val="8064A2"/>
                </a:solidFill>
                <a:latin typeface="Georgia" pitchFamily="18" charset="0"/>
              </a:rPr>
              <a:t>Para el desarrollo de las habilidades socioemocionales</a:t>
            </a:r>
            <a:endParaRPr lang="es-MX" sz="1700" dirty="0">
              <a:solidFill>
                <a:srgbClr val="8064A2"/>
              </a:solidFill>
              <a:latin typeface="Georgia" pitchFamily="18" charset="0"/>
            </a:endParaRPr>
          </a:p>
        </p:txBody>
      </p:sp>
      <p:sp>
        <p:nvSpPr>
          <p:cNvPr id="27" name="26 CuadroTexto"/>
          <p:cNvSpPr txBox="1"/>
          <p:nvPr/>
        </p:nvSpPr>
        <p:spPr>
          <a:xfrm>
            <a:off x="7582770" y="5176808"/>
            <a:ext cx="1453726" cy="1138773"/>
          </a:xfrm>
          <a:prstGeom prst="rect">
            <a:avLst/>
          </a:prstGeom>
          <a:noFill/>
        </p:spPr>
        <p:txBody>
          <a:bodyPr wrap="square" rtlCol="0">
            <a:spAutoFit/>
          </a:bodyPr>
          <a:lstStyle/>
          <a:p>
            <a:pPr algn="ctr"/>
            <a:r>
              <a:rPr lang="es-MX" sz="1700" b="1" dirty="0" smtClean="0">
                <a:solidFill>
                  <a:prstClr val="black"/>
                </a:solidFill>
                <a:latin typeface="Georgia" pitchFamily="18" charset="0"/>
              </a:rPr>
              <a:t>12. </a:t>
            </a:r>
            <a:r>
              <a:rPr lang="es-MX" sz="1700" dirty="0" smtClean="0">
                <a:solidFill>
                  <a:prstClr val="black"/>
                </a:solidFill>
                <a:latin typeface="Georgia" pitchFamily="18" charset="0"/>
              </a:rPr>
              <a:t>Del proceso de planeación participativa </a:t>
            </a:r>
            <a:endParaRPr lang="es-MX" sz="1700" dirty="0">
              <a:solidFill>
                <a:prstClr val="black"/>
              </a:solidFill>
              <a:latin typeface="Georgia" pitchFamily="18" charset="0"/>
            </a:endParaRPr>
          </a:p>
        </p:txBody>
      </p:sp>
      <p:sp>
        <p:nvSpPr>
          <p:cNvPr id="28"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19</a:t>
            </a:fld>
            <a:endParaRPr lang="es-ES" dirty="0">
              <a:solidFill>
                <a:schemeClr val="tx1">
                  <a:lumMod val="50000"/>
                  <a:lumOff val="50000"/>
                </a:schemeClr>
              </a:solidFill>
            </a:endParaRPr>
          </a:p>
        </p:txBody>
      </p:sp>
    </p:spTree>
    <p:extLst>
      <p:ext uri="{BB962C8B-B14F-4D97-AF65-F5344CB8AC3E}">
        <p14:creationId xmlns:p14="http://schemas.microsoft.com/office/powerpoint/2010/main" val="3617320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txBox="1">
            <a:spLocks/>
          </p:cNvSpPr>
          <p:nvPr/>
        </p:nvSpPr>
        <p:spPr bwMode="auto">
          <a:xfrm>
            <a:off x="152400" y="2708275"/>
            <a:ext cx="8991600" cy="1512888"/>
          </a:xfrm>
          <a:prstGeom prst="rect">
            <a:avLst/>
          </a:prstGeom>
          <a:noFill/>
          <a:ln w="9525">
            <a:noFill/>
            <a:miter lim="800000"/>
            <a:headEnd/>
            <a:tailEnd/>
          </a:ln>
        </p:spPr>
        <p:txBody>
          <a:bodyPr anchor="ctr"/>
          <a:lstStyle/>
          <a:p>
            <a:pPr marL="514350" indent="-514350" algn="ctr">
              <a:spcAft>
                <a:spcPts val="600"/>
              </a:spcAft>
              <a:buClr>
                <a:schemeClr val="tx1"/>
              </a:buClr>
              <a:buFont typeface="+mj-lt"/>
              <a:buAutoNum type="arabicPeriod"/>
            </a:pPr>
            <a:r>
              <a:rPr lang="es-MX" sz="3200" b="1" dirty="0">
                <a:latin typeface="Georgia" panose="02040502050405020303" pitchFamily="18" charset="0"/>
              </a:rPr>
              <a:t>Panorama del fenómeno del abandono escolar en la educación media </a:t>
            </a:r>
            <a:r>
              <a:rPr lang="es-MX" sz="3200" b="1" dirty="0" smtClean="0">
                <a:latin typeface="Georgia" panose="02040502050405020303" pitchFamily="18" charset="0"/>
              </a:rPr>
              <a:t>superior</a:t>
            </a:r>
            <a:endParaRPr lang="es-MX" sz="3200" b="1" dirty="0">
              <a:latin typeface="Georgia" panose="02040502050405020303" pitchFamily="18" charset="0"/>
            </a:endParaRPr>
          </a:p>
        </p:txBody>
      </p:sp>
      <p:cxnSp>
        <p:nvCxnSpPr>
          <p:cNvPr id="4" name="3 Conector recto"/>
          <p:cNvCxnSpPr/>
          <p:nvPr/>
        </p:nvCxnSpPr>
        <p:spPr>
          <a:xfrm>
            <a:off x="539552" y="4343400"/>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9386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1484784"/>
            <a:ext cx="8229600" cy="4916016"/>
          </a:xfrm>
        </p:spPr>
        <p:txBody>
          <a:bodyPr>
            <a:noAutofit/>
          </a:bodyPr>
          <a:lstStyle/>
          <a:p>
            <a:pPr marL="457200" indent="-457200" algn="just">
              <a:spcBef>
                <a:spcPts val="1200"/>
              </a:spcBef>
              <a:buFont typeface="+mj-lt"/>
              <a:buAutoNum type="arabicPeriod"/>
            </a:pPr>
            <a:r>
              <a:rPr lang="es-MX" sz="1800" dirty="0" smtClean="0">
                <a:latin typeface="Georgia" panose="02040502050405020303" pitchFamily="18" charset="0"/>
              </a:rPr>
              <a:t>Seguimiento de estudiantes en riesgo de abandonar la escuela</a:t>
            </a:r>
          </a:p>
          <a:p>
            <a:pPr lvl="1" algn="just">
              <a:spcBef>
                <a:spcPts val="1200"/>
              </a:spcBef>
            </a:pPr>
            <a:r>
              <a:rPr lang="es-MX" sz="1800" dirty="0" smtClean="0">
                <a:latin typeface="Georgia" panose="02040502050405020303" pitchFamily="18" charset="0"/>
              </a:rPr>
              <a:t>Revisión del sistema de control escolar para dar seguimiento al ausentismo</a:t>
            </a:r>
          </a:p>
          <a:p>
            <a:pPr lvl="1" algn="just">
              <a:spcBef>
                <a:spcPts val="1200"/>
              </a:spcBef>
            </a:pPr>
            <a:r>
              <a:rPr lang="es-MX" sz="1800" dirty="0" smtClean="0">
                <a:latin typeface="Georgia" panose="02040502050405020303" pitchFamily="18" charset="0"/>
              </a:rPr>
              <a:t>Revisión del desempeño académico de los estudiantes</a:t>
            </a:r>
          </a:p>
          <a:p>
            <a:pPr marL="457200" indent="-457200" algn="just">
              <a:spcBef>
                <a:spcPts val="1200"/>
              </a:spcBef>
              <a:buFont typeface="+mj-lt"/>
              <a:buAutoNum type="arabicPeriod"/>
            </a:pPr>
            <a:r>
              <a:rPr lang="es-MX" sz="1800" dirty="0" smtClean="0"/>
              <a:t>Establecimiento de comité escolar para identificar jóvenes en situación de riesgo y apoyarlos con una beca (beca contra el abandono). En este ciclo se han asignado </a:t>
            </a:r>
            <a:r>
              <a:rPr lang="es-MX" sz="1800" b="1" dirty="0" smtClean="0">
                <a:solidFill>
                  <a:prstClr val="black"/>
                </a:solidFill>
              </a:rPr>
              <a:t>282,274</a:t>
            </a:r>
            <a:r>
              <a:rPr lang="es-MX" sz="1800" dirty="0" smtClean="0">
                <a:solidFill>
                  <a:prstClr val="black"/>
                </a:solidFill>
              </a:rPr>
              <a:t> </a:t>
            </a:r>
            <a:r>
              <a:rPr lang="es-MX" sz="1800" dirty="0">
                <a:solidFill>
                  <a:prstClr val="black"/>
                </a:solidFill>
              </a:rPr>
              <a:t>becas para combatir el abandono </a:t>
            </a:r>
            <a:r>
              <a:rPr lang="es-MX" sz="1800" dirty="0" smtClean="0">
                <a:solidFill>
                  <a:prstClr val="black"/>
                </a:solidFill>
              </a:rPr>
              <a:t>escolar.</a:t>
            </a:r>
            <a:endParaRPr lang="es-MX" sz="1800" dirty="0" smtClean="0"/>
          </a:p>
          <a:p>
            <a:pPr marL="457200" indent="-457200" algn="just">
              <a:spcBef>
                <a:spcPts val="1200"/>
              </a:spcBef>
              <a:buFont typeface="+mj-lt"/>
              <a:buAutoNum type="arabicPeriod"/>
            </a:pPr>
            <a:r>
              <a:rPr lang="es-MX" sz="1800" dirty="0" smtClean="0">
                <a:latin typeface="Georgia" panose="02040502050405020303" pitchFamily="18" charset="0"/>
              </a:rPr>
              <a:t>Fijar metas por escuela</a:t>
            </a:r>
          </a:p>
          <a:p>
            <a:pPr marL="457200" indent="-457200" algn="just">
              <a:spcBef>
                <a:spcPts val="1200"/>
              </a:spcBef>
              <a:buFont typeface="+mj-lt"/>
              <a:buAutoNum type="arabicPeriod"/>
            </a:pPr>
            <a:r>
              <a:rPr lang="es-MX" sz="1800" dirty="0" smtClean="0">
                <a:latin typeface="Georgia" panose="02040502050405020303" pitchFamily="18" charset="0"/>
              </a:rPr>
              <a:t>Tutorías impartidas por docentes</a:t>
            </a:r>
          </a:p>
          <a:p>
            <a:pPr marL="457200" indent="-457200" algn="just">
              <a:spcBef>
                <a:spcPts val="1200"/>
              </a:spcBef>
              <a:buFont typeface="+mj-lt"/>
              <a:buAutoNum type="arabicPeriod"/>
            </a:pPr>
            <a:r>
              <a:rPr lang="es-MX" sz="1800" dirty="0" smtClean="0">
                <a:latin typeface="Georgia" panose="02040502050405020303" pitchFamily="18" charset="0"/>
              </a:rPr>
              <a:t>Alentar la construcción de un proyecto de vida por parte de los estudiantes</a:t>
            </a:r>
          </a:p>
          <a:p>
            <a:pPr marL="457200" indent="-457200" algn="just">
              <a:spcBef>
                <a:spcPts val="1200"/>
              </a:spcBef>
              <a:buFont typeface="+mj-lt"/>
              <a:buAutoNum type="arabicPeriod"/>
            </a:pPr>
            <a:r>
              <a:rPr lang="es-MX" sz="1800" dirty="0" smtClean="0">
                <a:latin typeface="Georgia" panose="02040502050405020303" pitchFamily="18" charset="0"/>
              </a:rPr>
              <a:t>Fomentar y mejorar la comunicación entre padres de familia y la escuela</a:t>
            </a:r>
          </a:p>
          <a:p>
            <a:pPr marL="457200" indent="-457200" algn="just">
              <a:spcBef>
                <a:spcPts val="1200"/>
              </a:spcBef>
              <a:buFont typeface="+mj-lt"/>
              <a:buAutoNum type="arabicPeriod"/>
            </a:pPr>
            <a:r>
              <a:rPr lang="es-MX" sz="1800" dirty="0" smtClean="0">
                <a:latin typeface="Georgia" panose="02040502050405020303" pitchFamily="18" charset="0"/>
              </a:rPr>
              <a:t>Desarrollar habilidades socioemocionales en los jóvenes</a:t>
            </a:r>
            <a:endParaRPr lang="es-MX" sz="1800" dirty="0">
              <a:latin typeface="Georgia" panose="02040502050405020303" pitchFamily="18" charset="0"/>
            </a:endParaRPr>
          </a:p>
        </p:txBody>
      </p:sp>
      <p:sp>
        <p:nvSpPr>
          <p:cNvPr id="5" name="CuadroTexto 4"/>
          <p:cNvSpPr txBox="1"/>
          <p:nvPr/>
        </p:nvSpPr>
        <p:spPr>
          <a:xfrm>
            <a:off x="0" y="152400"/>
            <a:ext cx="9144000" cy="690265"/>
          </a:xfrm>
          <a:prstGeom prst="rect">
            <a:avLst/>
          </a:prstGeom>
          <a:noFill/>
        </p:spPr>
        <p:txBody>
          <a:bodyPr wrap="square" rtlCol="0" anchor="ctr" anchorCtr="0">
            <a:noAutofit/>
          </a:bodyPr>
          <a:lstStyle/>
          <a:p>
            <a:pPr algn="ctr"/>
            <a:r>
              <a:rPr lang="es-MX" sz="2400" b="1" dirty="0" smtClean="0">
                <a:solidFill>
                  <a:prstClr val="black"/>
                </a:solidFill>
                <a:latin typeface="Georgia" panose="02040502050405020303" pitchFamily="18" charset="0"/>
              </a:rPr>
              <a:t>¿Qué hacen los planteles contra el abandono escolar?</a:t>
            </a:r>
            <a:endParaRPr lang="es-MX" sz="2400" b="1" dirty="0">
              <a:solidFill>
                <a:prstClr val="black"/>
              </a:solidFill>
              <a:latin typeface="Georgia" panose="02040502050405020303" pitchFamily="18" charset="0"/>
            </a:endParaRPr>
          </a:p>
        </p:txBody>
      </p:sp>
      <p:sp>
        <p:nvSpPr>
          <p:cNvPr id="4"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20</a:t>
            </a:fld>
            <a:endParaRPr lang="es-ES" dirty="0">
              <a:solidFill>
                <a:schemeClr val="tx1">
                  <a:lumMod val="50000"/>
                  <a:lumOff val="50000"/>
                </a:schemeClr>
              </a:solidFill>
            </a:endParaRPr>
          </a:p>
        </p:txBody>
      </p:sp>
    </p:spTree>
    <p:extLst>
      <p:ext uri="{BB962C8B-B14F-4D97-AF65-F5344CB8AC3E}">
        <p14:creationId xmlns:p14="http://schemas.microsoft.com/office/powerpoint/2010/main" val="3550627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txBox="1">
            <a:spLocks/>
          </p:cNvSpPr>
          <p:nvPr/>
        </p:nvSpPr>
        <p:spPr bwMode="auto">
          <a:xfrm>
            <a:off x="152400" y="2708275"/>
            <a:ext cx="8839200" cy="1512888"/>
          </a:xfrm>
          <a:prstGeom prst="rect">
            <a:avLst/>
          </a:prstGeom>
          <a:noFill/>
          <a:ln w="9525">
            <a:noFill/>
            <a:miter lim="800000"/>
            <a:headEnd/>
            <a:tailEnd/>
          </a:ln>
        </p:spPr>
        <p:txBody>
          <a:bodyPr anchor="ctr"/>
          <a:lstStyle/>
          <a:p>
            <a:pPr algn="ctr">
              <a:spcAft>
                <a:spcPts val="600"/>
              </a:spcAft>
              <a:buClr>
                <a:prstClr val="black"/>
              </a:buClr>
            </a:pPr>
            <a:r>
              <a:rPr lang="es-MX" sz="3200" b="1" dirty="0" smtClean="0">
                <a:solidFill>
                  <a:prstClr val="black"/>
                </a:solidFill>
                <a:latin typeface="Georgia" panose="02040502050405020303" pitchFamily="18" charset="0"/>
              </a:rPr>
              <a:t>3. Avances del Movimiento </a:t>
            </a:r>
            <a:r>
              <a:rPr lang="es-MX" sz="3200" b="1" dirty="0">
                <a:solidFill>
                  <a:prstClr val="black"/>
                </a:solidFill>
                <a:latin typeface="Georgia" panose="02040502050405020303" pitchFamily="18" charset="0"/>
              </a:rPr>
              <a:t>contra el Abandono </a:t>
            </a:r>
            <a:r>
              <a:rPr lang="es-MX" sz="3200" b="1" dirty="0" smtClean="0">
                <a:solidFill>
                  <a:prstClr val="black"/>
                </a:solidFill>
                <a:latin typeface="Georgia" panose="02040502050405020303" pitchFamily="18" charset="0"/>
              </a:rPr>
              <a:t>Escolar</a:t>
            </a:r>
            <a:endParaRPr lang="es-MX" sz="3200" dirty="0">
              <a:solidFill>
                <a:prstClr val="black"/>
              </a:solidFill>
              <a:latin typeface="Georgia" panose="02040502050405020303" pitchFamily="18" charset="0"/>
            </a:endParaRPr>
          </a:p>
        </p:txBody>
      </p:sp>
      <p:cxnSp>
        <p:nvCxnSpPr>
          <p:cNvPr id="4" name="3 Conector recto"/>
          <p:cNvCxnSpPr/>
          <p:nvPr/>
        </p:nvCxnSpPr>
        <p:spPr>
          <a:xfrm>
            <a:off x="539552" y="4343400"/>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32634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33400" y="2895600"/>
            <a:ext cx="8153400" cy="1631216"/>
          </a:xfrm>
          <a:prstGeom prst="rect">
            <a:avLst/>
          </a:prstGeom>
          <a:noFill/>
        </p:spPr>
        <p:txBody>
          <a:bodyPr wrap="square" rtlCol="0">
            <a:spAutoFit/>
          </a:bodyPr>
          <a:lstStyle/>
          <a:p>
            <a:pPr algn="ctr"/>
            <a:r>
              <a:rPr lang="es-MX" sz="3600" b="1" dirty="0" smtClean="0">
                <a:solidFill>
                  <a:prstClr val="black"/>
                </a:solidFill>
                <a:latin typeface="Georgia" panose="02040502050405020303" pitchFamily="18" charset="0"/>
              </a:rPr>
              <a:t>4,913</a:t>
            </a:r>
            <a:r>
              <a:rPr lang="es-MX" sz="3600" dirty="0" smtClean="0">
                <a:solidFill>
                  <a:prstClr val="black"/>
                </a:solidFill>
                <a:latin typeface="Georgia" panose="02040502050405020303" pitchFamily="18" charset="0"/>
              </a:rPr>
              <a:t> directores </a:t>
            </a:r>
            <a:r>
              <a:rPr lang="es-MX" sz="3200" dirty="0" smtClean="0">
                <a:solidFill>
                  <a:prstClr val="black"/>
                </a:solidFill>
                <a:latin typeface="Georgia" panose="02040502050405020303" pitchFamily="18" charset="0"/>
              </a:rPr>
              <a:t>entrevistados en línea a nivel Nacional en 2015</a:t>
            </a:r>
          </a:p>
          <a:p>
            <a:pPr algn="ctr"/>
            <a:r>
              <a:rPr lang="es-MX" sz="3200" dirty="0" smtClean="0">
                <a:solidFill>
                  <a:prstClr val="black"/>
                </a:solidFill>
                <a:latin typeface="Georgia" panose="02040502050405020303" pitchFamily="18" charset="0"/>
              </a:rPr>
              <a:t>y </a:t>
            </a:r>
            <a:r>
              <a:rPr lang="es-MX" sz="3200" b="1" dirty="0" smtClean="0">
                <a:solidFill>
                  <a:prstClr val="black"/>
                </a:solidFill>
                <a:latin typeface="Georgia" panose="02040502050405020303" pitchFamily="18" charset="0"/>
              </a:rPr>
              <a:t>5,111 </a:t>
            </a:r>
            <a:r>
              <a:rPr lang="es-MX" sz="3200" dirty="0" smtClean="0">
                <a:solidFill>
                  <a:prstClr val="black"/>
                </a:solidFill>
                <a:latin typeface="Georgia" panose="02040502050405020303" pitchFamily="18" charset="0"/>
              </a:rPr>
              <a:t>directores entrevistados en 2016.</a:t>
            </a:r>
            <a:endParaRPr lang="es-MX" sz="3200" dirty="0">
              <a:solidFill>
                <a:prstClr val="black"/>
              </a:solidFill>
              <a:latin typeface="Georgia" panose="02040502050405020303" pitchFamily="18" charset="0"/>
            </a:endParaRPr>
          </a:p>
        </p:txBody>
      </p:sp>
      <p:sp>
        <p:nvSpPr>
          <p:cNvPr id="2" name="1 Rectángulo"/>
          <p:cNvSpPr/>
          <p:nvPr/>
        </p:nvSpPr>
        <p:spPr>
          <a:xfrm>
            <a:off x="914400" y="152400"/>
            <a:ext cx="7315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latin typeface="Georgia" panose="02040502050405020303" pitchFamily="18" charset="0"/>
              </a:rPr>
              <a:t>Directores entrevistados</a:t>
            </a:r>
            <a:endParaRPr lang="es-MX" sz="2800" b="1" dirty="0">
              <a:solidFill>
                <a:schemeClr val="tx1"/>
              </a:solidFill>
              <a:latin typeface="Georgia" panose="02040502050405020303" pitchFamily="18" charset="0"/>
            </a:endParaRPr>
          </a:p>
        </p:txBody>
      </p:sp>
      <p:sp>
        <p:nvSpPr>
          <p:cNvPr id="4"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22</a:t>
            </a:fld>
            <a:endParaRPr lang="es-ES" dirty="0">
              <a:solidFill>
                <a:schemeClr val="tx1">
                  <a:lumMod val="50000"/>
                  <a:lumOff val="50000"/>
                </a:schemeClr>
              </a:solidFill>
            </a:endParaRPr>
          </a:p>
        </p:txBody>
      </p:sp>
    </p:spTree>
    <p:extLst>
      <p:ext uri="{BB962C8B-B14F-4D97-AF65-F5344CB8AC3E}">
        <p14:creationId xmlns:p14="http://schemas.microsoft.com/office/powerpoint/2010/main" val="1107203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200" y="31214"/>
            <a:ext cx="8991600" cy="1200329"/>
          </a:xfrm>
          <a:prstGeom prst="rect">
            <a:avLst/>
          </a:prstGeom>
          <a:noFill/>
        </p:spPr>
        <p:txBody>
          <a:bodyPr wrap="square" rtlCol="0">
            <a:spAutoFit/>
          </a:bodyPr>
          <a:lstStyle/>
          <a:p>
            <a:pPr algn="ctr"/>
            <a:r>
              <a:rPr lang="es-MX" sz="2400" b="1" dirty="0">
                <a:solidFill>
                  <a:prstClr val="black"/>
                </a:solidFill>
                <a:latin typeface="Georgia" panose="02040502050405020303" pitchFamily="18" charset="0"/>
              </a:rPr>
              <a:t>E</a:t>
            </a:r>
            <a:r>
              <a:rPr lang="es-MX" sz="2400" b="1" dirty="0" smtClean="0">
                <a:solidFill>
                  <a:prstClr val="black"/>
                </a:solidFill>
                <a:latin typeface="Georgia" panose="02040502050405020303" pitchFamily="18" charset="0"/>
              </a:rPr>
              <a:t>s ampliamente reconocida la importancia del </a:t>
            </a:r>
            <a:r>
              <a:rPr lang="es-MX" sz="2400" b="1" dirty="0">
                <a:solidFill>
                  <a:prstClr val="black"/>
                </a:solidFill>
                <a:latin typeface="Georgia" panose="02040502050405020303" pitchFamily="18" charset="0"/>
              </a:rPr>
              <a:t>Movimiento contra el Abandono Escolar</a:t>
            </a:r>
            <a:r>
              <a:rPr lang="es-MX" sz="2400" b="1" dirty="0" smtClean="0">
                <a:solidFill>
                  <a:prstClr val="black"/>
                </a:solidFill>
                <a:latin typeface="Georgia" panose="02040502050405020303" pitchFamily="18" charset="0"/>
              </a:rPr>
              <a:t> por poco más del 90 por ciento de los directores de la EMS</a:t>
            </a:r>
            <a:endParaRPr lang="es-MX" sz="2400" b="1" dirty="0">
              <a:solidFill>
                <a:prstClr val="black"/>
              </a:solidFill>
              <a:latin typeface="Georgia" panose="02040502050405020303" pitchFamily="18" charset="0"/>
            </a:endParaRPr>
          </a:p>
        </p:txBody>
      </p:sp>
      <p:sp>
        <p:nvSpPr>
          <p:cNvPr id="3" name="CuadroTexto 2"/>
          <p:cNvSpPr txBox="1"/>
          <p:nvPr/>
        </p:nvSpPr>
        <p:spPr>
          <a:xfrm>
            <a:off x="1295400" y="1639669"/>
            <a:ext cx="6553200" cy="923330"/>
          </a:xfrm>
          <a:prstGeom prst="rect">
            <a:avLst/>
          </a:prstGeom>
          <a:noFill/>
        </p:spPr>
        <p:txBody>
          <a:bodyPr wrap="square" rtlCol="0">
            <a:spAutoFit/>
          </a:bodyPr>
          <a:lstStyle/>
          <a:p>
            <a:pPr algn="ctr"/>
            <a:r>
              <a:rPr lang="es-MX" dirty="0" smtClean="0">
                <a:latin typeface="Georgia" panose="02040502050405020303" pitchFamily="18" charset="0"/>
              </a:rPr>
              <a:t>Porcentaje de las y los directores de plantel que afirman que el Movimiento contra el Abandono Escolar tiene mucha importancia en su plantel</a:t>
            </a:r>
            <a:endParaRPr lang="es-MX" dirty="0">
              <a:latin typeface="Georgia" panose="02040502050405020303" pitchFamily="18" charset="0"/>
            </a:endParaRPr>
          </a:p>
        </p:txBody>
      </p:sp>
      <p:graphicFrame>
        <p:nvGraphicFramePr>
          <p:cNvPr id="9" name="Gráfico 8"/>
          <p:cNvGraphicFramePr>
            <a:graphicFrameLocks/>
          </p:cNvGraphicFramePr>
          <p:nvPr>
            <p:extLst>
              <p:ext uri="{D42A27DB-BD31-4B8C-83A1-F6EECF244321}">
                <p14:modId xmlns:p14="http://schemas.microsoft.com/office/powerpoint/2010/main" val="286011209"/>
              </p:ext>
            </p:extLst>
          </p:nvPr>
        </p:nvGraphicFramePr>
        <p:xfrm>
          <a:off x="2133600" y="2438400"/>
          <a:ext cx="4876800" cy="37847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23</a:t>
            </a:fld>
            <a:endParaRPr lang="es-ES" dirty="0">
              <a:solidFill>
                <a:schemeClr val="tx1">
                  <a:lumMod val="50000"/>
                  <a:lumOff val="50000"/>
                </a:schemeClr>
              </a:solidFill>
            </a:endParaRPr>
          </a:p>
        </p:txBody>
      </p:sp>
    </p:spTree>
    <p:extLst>
      <p:ext uri="{BB962C8B-B14F-4D97-AF65-F5344CB8AC3E}">
        <p14:creationId xmlns:p14="http://schemas.microsoft.com/office/powerpoint/2010/main" val="4042318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28109"/>
            <a:ext cx="9171542" cy="1446550"/>
          </a:xfrm>
          <a:prstGeom prst="rect">
            <a:avLst/>
          </a:prstGeom>
          <a:noFill/>
        </p:spPr>
        <p:txBody>
          <a:bodyPr wrap="square" rtlCol="0">
            <a:spAutoFit/>
          </a:bodyPr>
          <a:lstStyle/>
          <a:p>
            <a:pPr algn="ctr"/>
            <a:r>
              <a:rPr lang="es-MX" sz="2200" b="1" dirty="0" smtClean="0">
                <a:solidFill>
                  <a:prstClr val="black"/>
                </a:solidFill>
                <a:latin typeface="Georgia" panose="02040502050405020303" pitchFamily="18" charset="0"/>
              </a:rPr>
              <a:t>La revisión de asistencia, que es la actividad más importante para prevenir el abandono escolar, no la realizan con frecuencia (al menos cada 15 días) una proporción importante de los planteles (27.1%) en 2016.</a:t>
            </a:r>
            <a:endParaRPr lang="es-MX" sz="2200" b="1" dirty="0">
              <a:solidFill>
                <a:prstClr val="black"/>
              </a:solidFill>
              <a:latin typeface="Georgia" panose="02040502050405020303" pitchFamily="18" charset="0"/>
            </a:endParaRPr>
          </a:p>
        </p:txBody>
      </p:sp>
      <p:cxnSp>
        <p:nvCxnSpPr>
          <p:cNvPr id="3" name="Conector recto de flecha 2"/>
          <p:cNvCxnSpPr/>
          <p:nvPr/>
        </p:nvCxnSpPr>
        <p:spPr>
          <a:xfrm>
            <a:off x="2385060" y="4408170"/>
            <a:ext cx="1039258" cy="0"/>
          </a:xfrm>
          <a:prstGeom prst="straightConnector1">
            <a:avLst/>
          </a:prstGeom>
          <a:ln w="76200">
            <a:solidFill>
              <a:srgbClr val="FF0000"/>
            </a:solidFill>
            <a:tailEnd type="triangle"/>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1796851" y="4914900"/>
            <a:ext cx="1039258" cy="0"/>
          </a:xfrm>
          <a:prstGeom prst="straightConnector1">
            <a:avLst/>
          </a:prstGeom>
          <a:ln w="76200">
            <a:solidFill>
              <a:srgbClr val="FF0000"/>
            </a:solidFill>
            <a:tailEnd type="triangle"/>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1271530" y="5440680"/>
            <a:ext cx="1039258" cy="0"/>
          </a:xfrm>
          <a:prstGeom prst="straightConnector1">
            <a:avLst/>
          </a:prstGeom>
          <a:ln w="76200">
            <a:solidFill>
              <a:srgbClr val="FF0000"/>
            </a:solidFill>
            <a:tailEnd type="triangle"/>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789542" y="1526232"/>
            <a:ext cx="8247962" cy="369332"/>
          </a:xfrm>
          <a:prstGeom prst="rect">
            <a:avLst/>
          </a:prstGeom>
          <a:noFill/>
        </p:spPr>
        <p:txBody>
          <a:bodyPr wrap="square" rtlCol="0">
            <a:spAutoFit/>
          </a:bodyPr>
          <a:lstStyle/>
          <a:p>
            <a:r>
              <a:rPr lang="es-MX" dirty="0" smtClean="0">
                <a:latin typeface="Georgia" panose="02040502050405020303" pitchFamily="18" charset="0"/>
              </a:rPr>
              <a:t>¿Cada cuándo revisa usted el sistema de control escolar para ver ausentismo?</a:t>
            </a:r>
            <a:endParaRPr lang="es-MX" dirty="0">
              <a:latin typeface="Georgia" panose="02040502050405020303" pitchFamily="18" charset="0"/>
            </a:endParaRPr>
          </a:p>
        </p:txBody>
      </p:sp>
      <p:graphicFrame>
        <p:nvGraphicFramePr>
          <p:cNvPr id="12" name="Gráfico 11"/>
          <p:cNvGraphicFramePr>
            <a:graphicFrameLocks/>
          </p:cNvGraphicFramePr>
          <p:nvPr>
            <p:extLst>
              <p:ext uri="{D42A27DB-BD31-4B8C-83A1-F6EECF244321}">
                <p14:modId xmlns:p14="http://schemas.microsoft.com/office/powerpoint/2010/main" val="1515133207"/>
              </p:ext>
            </p:extLst>
          </p:nvPr>
        </p:nvGraphicFramePr>
        <p:xfrm>
          <a:off x="1828800" y="1993478"/>
          <a:ext cx="6934200" cy="4331122"/>
        </p:xfrm>
        <a:graphic>
          <a:graphicData uri="http://schemas.openxmlformats.org/drawingml/2006/chart">
            <c:chart xmlns:c="http://schemas.openxmlformats.org/drawingml/2006/chart" xmlns:r="http://schemas.openxmlformats.org/officeDocument/2006/relationships" r:id="rId2"/>
          </a:graphicData>
        </a:graphic>
      </p:graphicFrame>
      <p:sp>
        <p:nvSpPr>
          <p:cNvPr id="9"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24</a:t>
            </a:fld>
            <a:endParaRPr lang="es-ES" dirty="0">
              <a:solidFill>
                <a:schemeClr val="tx1">
                  <a:lumMod val="50000"/>
                  <a:lumOff val="50000"/>
                </a:schemeClr>
              </a:solidFill>
            </a:endParaRPr>
          </a:p>
        </p:txBody>
      </p:sp>
      <p:sp>
        <p:nvSpPr>
          <p:cNvPr id="4" name="Abrir llave 3"/>
          <p:cNvSpPr/>
          <p:nvPr/>
        </p:nvSpPr>
        <p:spPr>
          <a:xfrm>
            <a:off x="1066800" y="2209800"/>
            <a:ext cx="1319270" cy="16916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Rectángulo 5"/>
          <p:cNvSpPr/>
          <p:nvPr/>
        </p:nvSpPr>
        <p:spPr>
          <a:xfrm>
            <a:off x="152400" y="259080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Georgia" panose="02040502050405020303" pitchFamily="18" charset="0"/>
              </a:rPr>
              <a:t>72.9%</a:t>
            </a:r>
            <a:endParaRPr lang="es-MX"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3610627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14600" y="1510390"/>
            <a:ext cx="4067944" cy="693210"/>
          </a:xfrm>
          <a:prstGeom prst="rect">
            <a:avLst/>
          </a:prstGeom>
          <a:solidFill>
            <a:srgbClr val="B2CD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black"/>
                </a:solidFill>
                <a:latin typeface="Georgia" panose="02040502050405020303" pitchFamily="18" charset="0"/>
              </a:rPr>
              <a:t>Revisión del desempeño académico…</a:t>
            </a:r>
            <a:endParaRPr lang="es-MX" dirty="0">
              <a:solidFill>
                <a:prstClr val="black"/>
              </a:solidFill>
              <a:latin typeface="Georgia" panose="02040502050405020303" pitchFamily="18" charset="0"/>
            </a:endParaRPr>
          </a:p>
        </p:txBody>
      </p:sp>
      <p:sp>
        <p:nvSpPr>
          <p:cNvPr id="3" name="CuadroTexto 2"/>
          <p:cNvSpPr txBox="1"/>
          <p:nvPr/>
        </p:nvSpPr>
        <p:spPr>
          <a:xfrm>
            <a:off x="34290" y="0"/>
            <a:ext cx="9091228" cy="1200329"/>
          </a:xfrm>
          <a:prstGeom prst="rect">
            <a:avLst/>
          </a:prstGeom>
          <a:noFill/>
        </p:spPr>
        <p:txBody>
          <a:bodyPr wrap="square" rtlCol="0">
            <a:spAutoFit/>
          </a:bodyPr>
          <a:lstStyle/>
          <a:p>
            <a:pPr algn="ctr"/>
            <a:r>
              <a:rPr lang="es-MX" sz="2400" b="1" dirty="0" smtClean="0">
                <a:solidFill>
                  <a:prstClr val="black"/>
                </a:solidFill>
                <a:latin typeface="Georgia" panose="02040502050405020303" pitchFamily="18" charset="0"/>
              </a:rPr>
              <a:t>3 de cada 4 planteles siguen, al menos una vez al mes, el desempeño académico de los estudiantes, factor clave para impulsar su permanencia</a:t>
            </a:r>
            <a:endParaRPr lang="es-MX" sz="2400" b="1" dirty="0">
              <a:solidFill>
                <a:prstClr val="black"/>
              </a:solidFill>
              <a:latin typeface="Georgia" panose="02040502050405020303" pitchFamily="18" charset="0"/>
            </a:endParaRPr>
          </a:p>
        </p:txBody>
      </p:sp>
      <p:graphicFrame>
        <p:nvGraphicFramePr>
          <p:cNvPr id="7" name="Gráfico 6"/>
          <p:cNvGraphicFramePr>
            <a:graphicFrameLocks/>
          </p:cNvGraphicFramePr>
          <p:nvPr>
            <p:extLst>
              <p:ext uri="{D42A27DB-BD31-4B8C-83A1-F6EECF244321}">
                <p14:modId xmlns:p14="http://schemas.microsoft.com/office/powerpoint/2010/main" val="2944192500"/>
              </p:ext>
            </p:extLst>
          </p:nvPr>
        </p:nvGraphicFramePr>
        <p:xfrm>
          <a:off x="2590800" y="3352800"/>
          <a:ext cx="48768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3501390" y="3174266"/>
            <a:ext cx="3013998" cy="892552"/>
          </a:xfrm>
          <a:prstGeom prst="rect">
            <a:avLst/>
          </a:prstGeom>
          <a:solidFill>
            <a:srgbClr val="F1852B"/>
          </a:solidFill>
          <a:ln w="28575">
            <a:solidFill>
              <a:schemeClr val="tx1"/>
            </a:solidFill>
            <a:prstDash val="dash"/>
          </a:ln>
        </p:spPr>
        <p:txBody>
          <a:bodyPr wrap="square" rtlCol="0" anchor="ctr">
            <a:spAutoFit/>
          </a:bodyPr>
          <a:lstStyle/>
          <a:p>
            <a:pPr algn="ctr"/>
            <a:r>
              <a:rPr lang="es-MX" sz="2800" b="1" dirty="0" smtClean="0">
                <a:latin typeface="Georgia" panose="02040502050405020303" pitchFamily="18" charset="0"/>
              </a:rPr>
              <a:t>24.4</a:t>
            </a:r>
          </a:p>
          <a:p>
            <a:pPr algn="ctr"/>
            <a:endParaRPr lang="es-MX" sz="2400" b="1" dirty="0" smtClean="0">
              <a:latin typeface="Georgia" panose="02040502050405020303" pitchFamily="18" charset="0"/>
            </a:endParaRPr>
          </a:p>
        </p:txBody>
      </p:sp>
      <p:sp>
        <p:nvSpPr>
          <p:cNvPr id="12" name="CuadroTexto 11"/>
          <p:cNvSpPr txBox="1"/>
          <p:nvPr/>
        </p:nvSpPr>
        <p:spPr>
          <a:xfrm>
            <a:off x="1013552" y="4967689"/>
            <a:ext cx="2186848" cy="381000"/>
          </a:xfrm>
          <a:prstGeom prst="rect">
            <a:avLst/>
          </a:prstGeom>
          <a:solidFill>
            <a:schemeClr val="accent3">
              <a:lumMod val="60000"/>
              <a:lumOff val="40000"/>
            </a:schemeClr>
          </a:solidFill>
        </p:spPr>
        <p:txBody>
          <a:bodyPr wrap="square" rtlCol="0">
            <a:spAutoFit/>
          </a:bodyPr>
          <a:lstStyle/>
          <a:p>
            <a:r>
              <a:rPr lang="es-MX" dirty="0">
                <a:latin typeface="Georgia" panose="02040502050405020303" pitchFamily="18" charset="0"/>
              </a:rPr>
              <a:t>F</a:t>
            </a:r>
            <a:r>
              <a:rPr lang="es-MX" dirty="0" smtClean="0">
                <a:latin typeface="Georgia" panose="02040502050405020303" pitchFamily="18" charset="0"/>
              </a:rPr>
              <a:t>recuentemente</a:t>
            </a:r>
            <a:endParaRPr lang="es-MX" dirty="0">
              <a:latin typeface="Georgia" panose="02040502050405020303" pitchFamily="18" charset="0"/>
            </a:endParaRPr>
          </a:p>
        </p:txBody>
      </p:sp>
      <p:sp>
        <p:nvSpPr>
          <p:cNvPr id="13" name="CuadroTexto 12"/>
          <p:cNvSpPr txBox="1"/>
          <p:nvPr/>
        </p:nvSpPr>
        <p:spPr>
          <a:xfrm>
            <a:off x="998863" y="3714476"/>
            <a:ext cx="2277737" cy="369332"/>
          </a:xfrm>
          <a:prstGeom prst="rect">
            <a:avLst/>
          </a:prstGeom>
          <a:solidFill>
            <a:srgbClr val="F1852B"/>
          </a:solidFill>
        </p:spPr>
        <p:txBody>
          <a:bodyPr wrap="square" rtlCol="0">
            <a:spAutoFit/>
          </a:bodyPr>
          <a:lstStyle/>
          <a:p>
            <a:r>
              <a:rPr lang="es-MX" dirty="0" smtClean="0">
                <a:latin typeface="Georgia" panose="02040502050405020303" pitchFamily="18" charset="0"/>
              </a:rPr>
              <a:t>Poco o muy poco</a:t>
            </a:r>
            <a:endParaRPr lang="es-MX" dirty="0">
              <a:latin typeface="Georgia" panose="02040502050405020303" pitchFamily="18" charset="0"/>
            </a:endParaRPr>
          </a:p>
        </p:txBody>
      </p:sp>
      <p:sp>
        <p:nvSpPr>
          <p:cNvPr id="14" name="CuadroTexto 13"/>
          <p:cNvSpPr txBox="1"/>
          <p:nvPr/>
        </p:nvSpPr>
        <p:spPr>
          <a:xfrm>
            <a:off x="228600" y="2297668"/>
            <a:ext cx="8763000" cy="369332"/>
          </a:xfrm>
          <a:prstGeom prst="rect">
            <a:avLst/>
          </a:prstGeom>
          <a:noFill/>
        </p:spPr>
        <p:txBody>
          <a:bodyPr wrap="square" rtlCol="0">
            <a:spAutoFit/>
          </a:bodyPr>
          <a:lstStyle/>
          <a:p>
            <a:pPr algn="ctr"/>
            <a:r>
              <a:rPr lang="es-MX" dirty="0" smtClean="0">
                <a:latin typeface="Georgia" panose="02040502050405020303" pitchFamily="18" charset="0"/>
              </a:rPr>
              <a:t>¿Con qué frecuencia revisa usted el desempeño académico de sus estudiantes?</a:t>
            </a:r>
            <a:endParaRPr lang="es-MX" dirty="0">
              <a:latin typeface="Georgia" panose="02040502050405020303" pitchFamily="18" charset="0"/>
            </a:endParaRPr>
          </a:p>
        </p:txBody>
      </p:sp>
      <p:sp>
        <p:nvSpPr>
          <p:cNvPr id="11"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25</a:t>
            </a:fld>
            <a:endParaRPr lang="es-ES" dirty="0">
              <a:solidFill>
                <a:schemeClr val="tx1">
                  <a:lumMod val="50000"/>
                  <a:lumOff val="50000"/>
                </a:schemeClr>
              </a:solidFill>
            </a:endParaRPr>
          </a:p>
        </p:txBody>
      </p:sp>
    </p:spTree>
    <p:extLst>
      <p:ext uri="{BB962C8B-B14F-4D97-AF65-F5344CB8AC3E}">
        <p14:creationId xmlns:p14="http://schemas.microsoft.com/office/powerpoint/2010/main" val="152939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2000" y="312003"/>
            <a:ext cx="7620000" cy="830997"/>
          </a:xfrm>
          <a:prstGeom prst="rect">
            <a:avLst/>
          </a:prstGeom>
          <a:noFill/>
        </p:spPr>
        <p:txBody>
          <a:bodyPr wrap="square" rtlCol="0">
            <a:spAutoFit/>
          </a:bodyPr>
          <a:lstStyle/>
          <a:p>
            <a:pPr algn="ctr"/>
            <a:r>
              <a:rPr lang="es-MX" sz="2400" b="1" dirty="0" smtClean="0">
                <a:solidFill>
                  <a:prstClr val="black"/>
                </a:solidFill>
                <a:latin typeface="Georgia" panose="02040502050405020303" pitchFamily="18" charset="0"/>
              </a:rPr>
              <a:t>Falta consolidar el seguimiento de los estudiantes en riesgo de abandonar la escuela</a:t>
            </a:r>
            <a:endParaRPr lang="es-MX" sz="2400" b="1" dirty="0">
              <a:solidFill>
                <a:prstClr val="black"/>
              </a:solidFill>
              <a:latin typeface="Georgia" panose="02040502050405020303"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033313199"/>
              </p:ext>
            </p:extLst>
          </p:nvPr>
        </p:nvGraphicFramePr>
        <p:xfrm>
          <a:off x="1219200" y="1524000"/>
          <a:ext cx="6786110" cy="4860916"/>
        </p:xfrm>
        <a:graphic>
          <a:graphicData uri="http://schemas.openxmlformats.org/drawingml/2006/table">
            <a:tbl>
              <a:tblPr>
                <a:tableStyleId>{5C22544A-7EE6-4342-B048-85BDC9FD1C3A}</a:tableStyleId>
              </a:tblPr>
              <a:tblGrid>
                <a:gridCol w="4648200"/>
                <a:gridCol w="2137910"/>
              </a:tblGrid>
              <a:tr h="117913">
                <a:tc>
                  <a:txBody>
                    <a:bodyPr/>
                    <a:lstStyle/>
                    <a:p>
                      <a:pPr algn="ctr" fontAlgn="b"/>
                      <a:r>
                        <a:rPr lang="es-MX" sz="1600" b="1" i="0" u="none" strike="noStrike" dirty="0" smtClean="0">
                          <a:solidFill>
                            <a:srgbClr val="000000"/>
                          </a:solidFill>
                          <a:effectLst/>
                          <a:latin typeface="Georgia" panose="02040502050405020303" pitchFamily="18" charset="0"/>
                        </a:rPr>
                        <a:t>Acciones</a:t>
                      </a:r>
                      <a:endParaRPr lang="es-MX" sz="1600" b="1" i="0" u="none" strike="noStrike" dirty="0">
                        <a:solidFill>
                          <a:srgbClr val="000000"/>
                        </a:solidFill>
                        <a:effectLst/>
                        <a:latin typeface="Georgia" panose="02040502050405020303" pitchFamily="18" charset="0"/>
                      </a:endParaRPr>
                    </a:p>
                  </a:txBody>
                  <a:tcPr marL="5714" marR="5714" marT="5714" marB="0" anchor="ctr">
                    <a:solidFill>
                      <a:srgbClr val="F5A98B"/>
                    </a:solidFill>
                  </a:tcPr>
                </a:tc>
                <a:tc>
                  <a:txBody>
                    <a:bodyPr/>
                    <a:lstStyle/>
                    <a:p>
                      <a:pPr algn="ctr" fontAlgn="b"/>
                      <a:r>
                        <a:rPr lang="es-MX" sz="1800" b="1" u="none" strike="noStrike" dirty="0">
                          <a:effectLst/>
                          <a:latin typeface="Georgia" panose="02040502050405020303" pitchFamily="18" charset="0"/>
                        </a:rPr>
                        <a:t>2016</a:t>
                      </a:r>
                      <a:endParaRPr lang="es-MX" sz="1800" b="1" i="0" u="none" strike="noStrike" dirty="0">
                        <a:solidFill>
                          <a:srgbClr val="000000"/>
                        </a:solidFill>
                        <a:effectLst/>
                        <a:latin typeface="Georgia" panose="02040502050405020303" pitchFamily="18" charset="0"/>
                      </a:endParaRPr>
                    </a:p>
                  </a:txBody>
                  <a:tcPr marL="5714" marR="5714" marT="5714" marB="0" anchor="ctr">
                    <a:solidFill>
                      <a:schemeClr val="accent6">
                        <a:lumMod val="60000"/>
                        <a:lumOff val="40000"/>
                      </a:schemeClr>
                    </a:solidFill>
                  </a:tcPr>
                </a:tc>
              </a:tr>
              <a:tr h="446189">
                <a:tc>
                  <a:txBody>
                    <a:bodyPr/>
                    <a:lstStyle/>
                    <a:p>
                      <a:pPr algn="just" fontAlgn="b"/>
                      <a:r>
                        <a:rPr lang="es-MX" sz="1400" u="none" strike="noStrike" dirty="0">
                          <a:effectLst/>
                          <a:latin typeface="Georgia" panose="02040502050405020303" pitchFamily="18" charset="0"/>
                        </a:rPr>
                        <a:t>Registro de factores de riesgo asociados a abandono escolar</a:t>
                      </a:r>
                      <a:endParaRPr lang="es-MX" sz="1400" b="0" i="0" u="none" strike="noStrike" dirty="0">
                        <a:solidFill>
                          <a:srgbClr val="000000"/>
                        </a:solidFill>
                        <a:effectLst/>
                        <a:latin typeface="Georgia" panose="02040502050405020303" pitchFamily="18" charset="0"/>
                      </a:endParaRPr>
                    </a:p>
                  </a:txBody>
                  <a:tcPr marL="5714" marR="5714" marT="5714" marB="0" anchor="ctr">
                    <a:solidFill>
                      <a:srgbClr val="F5A98B"/>
                    </a:solidFill>
                  </a:tcPr>
                </a:tc>
                <a:tc>
                  <a:txBody>
                    <a:bodyPr/>
                    <a:lstStyle/>
                    <a:p>
                      <a:pPr algn="ctr" fontAlgn="b"/>
                      <a:r>
                        <a:rPr lang="es-MX" sz="1800" u="none" strike="noStrike" dirty="0">
                          <a:effectLst/>
                          <a:latin typeface="Georgia" panose="02040502050405020303" pitchFamily="18" charset="0"/>
                        </a:rPr>
                        <a:t>66.3</a:t>
                      </a:r>
                      <a:endParaRPr lang="es-MX" sz="1800" b="0" i="0" u="none" strike="noStrike" dirty="0">
                        <a:solidFill>
                          <a:srgbClr val="000000"/>
                        </a:solidFill>
                        <a:effectLst/>
                        <a:latin typeface="Georgia" panose="02040502050405020303" pitchFamily="18" charset="0"/>
                      </a:endParaRPr>
                    </a:p>
                  </a:txBody>
                  <a:tcPr marL="5714" marR="5714" marT="5714" marB="0" anchor="ctr">
                    <a:solidFill>
                      <a:schemeClr val="accent6">
                        <a:lumMod val="20000"/>
                        <a:lumOff val="80000"/>
                      </a:schemeClr>
                    </a:solidFill>
                  </a:tcPr>
                </a:tc>
              </a:tr>
              <a:tr h="336115">
                <a:tc>
                  <a:txBody>
                    <a:bodyPr/>
                    <a:lstStyle/>
                    <a:p>
                      <a:pPr algn="just" fontAlgn="b"/>
                      <a:r>
                        <a:rPr lang="es-MX" sz="1400" u="none" strike="noStrike" dirty="0">
                          <a:effectLst/>
                          <a:latin typeface="Georgia" panose="02040502050405020303" pitchFamily="18" charset="0"/>
                        </a:rPr>
                        <a:t>Base de datos de contacto de padres y tutores</a:t>
                      </a:r>
                      <a:endParaRPr lang="es-MX" sz="1400" b="0" i="0" u="none" strike="noStrike" dirty="0">
                        <a:solidFill>
                          <a:srgbClr val="000000"/>
                        </a:solidFill>
                        <a:effectLst/>
                        <a:latin typeface="Georgia" panose="02040502050405020303" pitchFamily="18" charset="0"/>
                      </a:endParaRPr>
                    </a:p>
                  </a:txBody>
                  <a:tcPr marL="5714" marR="5714" marT="5714" marB="0" anchor="ctr">
                    <a:solidFill>
                      <a:srgbClr val="F5A98B"/>
                    </a:solidFill>
                  </a:tcPr>
                </a:tc>
                <a:tc>
                  <a:txBody>
                    <a:bodyPr/>
                    <a:lstStyle/>
                    <a:p>
                      <a:pPr algn="ctr" fontAlgn="b"/>
                      <a:r>
                        <a:rPr lang="es-MX" sz="1800" u="none" strike="noStrike" dirty="0">
                          <a:effectLst/>
                          <a:latin typeface="Georgia" panose="02040502050405020303" pitchFamily="18" charset="0"/>
                        </a:rPr>
                        <a:t>73.7</a:t>
                      </a:r>
                      <a:endParaRPr lang="es-MX" sz="1800" b="0" i="0" u="none" strike="noStrike" dirty="0">
                        <a:solidFill>
                          <a:srgbClr val="000000"/>
                        </a:solidFill>
                        <a:effectLst/>
                        <a:latin typeface="Georgia" panose="02040502050405020303" pitchFamily="18" charset="0"/>
                      </a:endParaRPr>
                    </a:p>
                  </a:txBody>
                  <a:tcPr marL="5714" marR="5714" marT="5714" marB="0" anchor="ctr">
                    <a:solidFill>
                      <a:schemeClr val="accent6">
                        <a:lumMod val="20000"/>
                        <a:lumOff val="80000"/>
                      </a:schemeClr>
                    </a:solidFill>
                  </a:tcPr>
                </a:tc>
              </a:tr>
              <a:tr h="336115">
                <a:tc>
                  <a:txBody>
                    <a:bodyPr/>
                    <a:lstStyle/>
                    <a:p>
                      <a:pPr algn="just" fontAlgn="b"/>
                      <a:r>
                        <a:rPr lang="es-MX" sz="1400" u="none" strike="noStrike" dirty="0">
                          <a:effectLst/>
                          <a:latin typeface="Georgia" panose="02040502050405020303" pitchFamily="18" charset="0"/>
                        </a:rPr>
                        <a:t>Registro de estudiantes con inasistencias</a:t>
                      </a:r>
                      <a:endParaRPr lang="es-MX" sz="1400" b="0" i="0" u="none" strike="noStrike" dirty="0">
                        <a:solidFill>
                          <a:srgbClr val="000000"/>
                        </a:solidFill>
                        <a:effectLst/>
                        <a:latin typeface="Georgia" panose="02040502050405020303" pitchFamily="18" charset="0"/>
                      </a:endParaRPr>
                    </a:p>
                  </a:txBody>
                  <a:tcPr marL="5714" marR="5714" marT="5714" marB="0" anchor="ctr">
                    <a:solidFill>
                      <a:srgbClr val="F5A98B"/>
                    </a:solidFill>
                  </a:tcPr>
                </a:tc>
                <a:tc>
                  <a:txBody>
                    <a:bodyPr/>
                    <a:lstStyle/>
                    <a:p>
                      <a:pPr algn="ctr" fontAlgn="b"/>
                      <a:r>
                        <a:rPr lang="es-MX" sz="2400" b="1" u="none" strike="noStrike" dirty="0">
                          <a:effectLst/>
                          <a:latin typeface="Georgia" panose="02040502050405020303" pitchFamily="18" charset="0"/>
                        </a:rPr>
                        <a:t>89.5</a:t>
                      </a:r>
                      <a:endParaRPr lang="es-MX" sz="2400" b="1" i="0" u="none" strike="noStrike" dirty="0">
                        <a:solidFill>
                          <a:srgbClr val="000000"/>
                        </a:solidFill>
                        <a:effectLst/>
                        <a:latin typeface="Georgia" panose="02040502050405020303" pitchFamily="18" charset="0"/>
                      </a:endParaRPr>
                    </a:p>
                  </a:txBody>
                  <a:tcPr marL="5714" marR="5714" marT="5714" marB="0" anchor="ctr">
                    <a:solidFill>
                      <a:schemeClr val="accent6">
                        <a:lumMod val="20000"/>
                        <a:lumOff val="80000"/>
                      </a:schemeClr>
                    </a:solidFill>
                  </a:tcPr>
                </a:tc>
              </a:tr>
              <a:tr h="446189">
                <a:tc>
                  <a:txBody>
                    <a:bodyPr/>
                    <a:lstStyle/>
                    <a:p>
                      <a:pPr algn="just" fontAlgn="b"/>
                      <a:r>
                        <a:rPr lang="es-MX" sz="1400" u="none" strike="noStrike">
                          <a:effectLst/>
                          <a:latin typeface="Georgia" panose="02040502050405020303" pitchFamily="18" charset="0"/>
                        </a:rPr>
                        <a:t>Registro de resultados de las evaluaciones parciales</a:t>
                      </a:r>
                      <a:endParaRPr lang="es-MX" sz="1400" b="0" i="0" u="none" strike="noStrike">
                        <a:solidFill>
                          <a:srgbClr val="000000"/>
                        </a:solidFill>
                        <a:effectLst/>
                        <a:latin typeface="Georgia" panose="02040502050405020303" pitchFamily="18" charset="0"/>
                      </a:endParaRPr>
                    </a:p>
                  </a:txBody>
                  <a:tcPr marL="5714" marR="5714" marT="5714" marB="0" anchor="ctr">
                    <a:solidFill>
                      <a:srgbClr val="F5A98B"/>
                    </a:solidFill>
                  </a:tcPr>
                </a:tc>
                <a:tc>
                  <a:txBody>
                    <a:bodyPr/>
                    <a:lstStyle/>
                    <a:p>
                      <a:pPr algn="ctr" fontAlgn="b"/>
                      <a:r>
                        <a:rPr lang="es-MX" sz="2400" b="1" u="none" strike="noStrike" dirty="0">
                          <a:effectLst/>
                          <a:latin typeface="Georgia" panose="02040502050405020303" pitchFamily="18" charset="0"/>
                        </a:rPr>
                        <a:t>90.9</a:t>
                      </a:r>
                      <a:endParaRPr lang="es-MX" sz="2400" b="1" i="0" u="none" strike="noStrike" dirty="0">
                        <a:solidFill>
                          <a:srgbClr val="000000"/>
                        </a:solidFill>
                        <a:effectLst/>
                        <a:latin typeface="Georgia" panose="02040502050405020303" pitchFamily="18" charset="0"/>
                      </a:endParaRPr>
                    </a:p>
                  </a:txBody>
                  <a:tcPr marL="5714" marR="5714" marT="5714" marB="0" anchor="ctr">
                    <a:solidFill>
                      <a:schemeClr val="accent6">
                        <a:lumMod val="20000"/>
                        <a:lumOff val="80000"/>
                      </a:schemeClr>
                    </a:solidFill>
                  </a:tcPr>
                </a:tc>
              </a:tr>
              <a:tr h="446189">
                <a:tc>
                  <a:txBody>
                    <a:bodyPr/>
                    <a:lstStyle/>
                    <a:p>
                      <a:pPr algn="just" fontAlgn="b"/>
                      <a:r>
                        <a:rPr lang="es-MX" sz="1400" u="none" strike="noStrike">
                          <a:effectLst/>
                          <a:latin typeface="Georgia" panose="02040502050405020303" pitchFamily="18" charset="0"/>
                        </a:rPr>
                        <a:t>Reuniones mensuales de seguimiento con maestros</a:t>
                      </a:r>
                      <a:endParaRPr lang="es-MX" sz="1400" b="0" i="0" u="none" strike="noStrike">
                        <a:solidFill>
                          <a:srgbClr val="000000"/>
                        </a:solidFill>
                        <a:effectLst/>
                        <a:latin typeface="Georgia" panose="02040502050405020303" pitchFamily="18" charset="0"/>
                      </a:endParaRPr>
                    </a:p>
                  </a:txBody>
                  <a:tcPr marL="5714" marR="5714" marT="5714" marB="0" anchor="ctr">
                    <a:solidFill>
                      <a:srgbClr val="F5A98B"/>
                    </a:solidFill>
                  </a:tcPr>
                </a:tc>
                <a:tc>
                  <a:txBody>
                    <a:bodyPr/>
                    <a:lstStyle/>
                    <a:p>
                      <a:pPr algn="ctr" fontAlgn="b"/>
                      <a:r>
                        <a:rPr lang="es-MX" sz="2400" b="1" u="none" strike="noStrike" dirty="0">
                          <a:effectLst/>
                          <a:latin typeface="Georgia" panose="02040502050405020303" pitchFamily="18" charset="0"/>
                        </a:rPr>
                        <a:t>67.0</a:t>
                      </a:r>
                      <a:endParaRPr lang="es-MX" sz="2400" b="1" i="0" u="none" strike="noStrike" dirty="0">
                        <a:solidFill>
                          <a:srgbClr val="000000"/>
                        </a:solidFill>
                        <a:effectLst/>
                        <a:latin typeface="Georgia" panose="02040502050405020303" pitchFamily="18" charset="0"/>
                      </a:endParaRPr>
                    </a:p>
                  </a:txBody>
                  <a:tcPr marL="5714" marR="5714" marT="5714" marB="0" anchor="ctr">
                    <a:solidFill>
                      <a:schemeClr val="accent6">
                        <a:lumMod val="20000"/>
                        <a:lumOff val="80000"/>
                      </a:schemeClr>
                    </a:solidFill>
                  </a:tcPr>
                </a:tc>
              </a:tr>
              <a:tr h="556262">
                <a:tc>
                  <a:txBody>
                    <a:bodyPr/>
                    <a:lstStyle/>
                    <a:p>
                      <a:pPr algn="just" fontAlgn="b"/>
                      <a:r>
                        <a:rPr lang="es-MX" sz="1400" u="none" strike="noStrike">
                          <a:effectLst/>
                          <a:latin typeface="Georgia" panose="02040502050405020303" pitchFamily="18" charset="0"/>
                        </a:rPr>
                        <a:t>Designación de un profesor responsable del monitoreo de los alumnos</a:t>
                      </a:r>
                      <a:endParaRPr lang="es-MX" sz="1400" b="0" i="0" u="none" strike="noStrike">
                        <a:solidFill>
                          <a:srgbClr val="000000"/>
                        </a:solidFill>
                        <a:effectLst/>
                        <a:latin typeface="Georgia" panose="02040502050405020303" pitchFamily="18" charset="0"/>
                      </a:endParaRPr>
                    </a:p>
                  </a:txBody>
                  <a:tcPr marL="5714" marR="5714" marT="5714" marB="0" anchor="ctr">
                    <a:solidFill>
                      <a:srgbClr val="F5A98B"/>
                    </a:solidFill>
                  </a:tcPr>
                </a:tc>
                <a:tc>
                  <a:txBody>
                    <a:bodyPr/>
                    <a:lstStyle/>
                    <a:p>
                      <a:pPr algn="ctr" fontAlgn="b"/>
                      <a:r>
                        <a:rPr lang="es-MX" sz="1800" u="none" strike="noStrike" dirty="0">
                          <a:effectLst/>
                          <a:latin typeface="Georgia" panose="02040502050405020303" pitchFamily="18" charset="0"/>
                        </a:rPr>
                        <a:t>56.2</a:t>
                      </a:r>
                      <a:endParaRPr lang="es-MX" sz="1800" b="0" i="0" u="none" strike="noStrike" dirty="0">
                        <a:solidFill>
                          <a:srgbClr val="000000"/>
                        </a:solidFill>
                        <a:effectLst/>
                        <a:latin typeface="Georgia" panose="02040502050405020303" pitchFamily="18" charset="0"/>
                      </a:endParaRPr>
                    </a:p>
                  </a:txBody>
                  <a:tcPr marL="5714" marR="5714" marT="5714" marB="0" anchor="ctr">
                    <a:solidFill>
                      <a:schemeClr val="accent6">
                        <a:lumMod val="20000"/>
                        <a:lumOff val="80000"/>
                      </a:schemeClr>
                    </a:solidFill>
                  </a:tcPr>
                </a:tc>
              </a:tr>
              <a:tr h="600776">
                <a:tc>
                  <a:txBody>
                    <a:bodyPr/>
                    <a:lstStyle/>
                    <a:p>
                      <a:pPr algn="just" fontAlgn="b"/>
                      <a:r>
                        <a:rPr lang="es-MX" sz="1400" u="none" strike="noStrike" dirty="0">
                          <a:effectLst/>
                          <a:latin typeface="Georgia" panose="02040502050405020303" pitchFamily="18" charset="0"/>
                        </a:rPr>
                        <a:t>Preguntar diariamente a todos los maestros que impartían materias de primer año </a:t>
                      </a:r>
                      <a:r>
                        <a:rPr lang="es-MX" sz="1400" u="none" strike="noStrike" dirty="0" smtClean="0">
                          <a:effectLst/>
                          <a:latin typeface="Georgia" panose="02040502050405020303" pitchFamily="18" charset="0"/>
                        </a:rPr>
                        <a:t>acerca de quiénes </a:t>
                      </a:r>
                      <a:r>
                        <a:rPr lang="es-MX" sz="1400" u="none" strike="noStrike" dirty="0">
                          <a:effectLst/>
                          <a:latin typeface="Georgia" panose="02040502050405020303" pitchFamily="18" charset="0"/>
                        </a:rPr>
                        <a:t>no asistieron a la primera hora</a:t>
                      </a:r>
                      <a:endParaRPr lang="es-MX" sz="1400" b="0" i="0" u="none" strike="noStrike" dirty="0">
                        <a:solidFill>
                          <a:srgbClr val="000000"/>
                        </a:solidFill>
                        <a:effectLst/>
                        <a:latin typeface="Georgia" panose="02040502050405020303" pitchFamily="18" charset="0"/>
                      </a:endParaRPr>
                    </a:p>
                  </a:txBody>
                  <a:tcPr marL="5714" marR="5714" marT="5714" marB="0" anchor="ctr">
                    <a:solidFill>
                      <a:srgbClr val="F5A98B"/>
                    </a:solidFill>
                  </a:tcPr>
                </a:tc>
                <a:tc>
                  <a:txBody>
                    <a:bodyPr/>
                    <a:lstStyle/>
                    <a:p>
                      <a:pPr algn="ctr" fontAlgn="b"/>
                      <a:r>
                        <a:rPr lang="es-MX" sz="2400" b="1" u="none" strike="noStrike" dirty="0">
                          <a:effectLst/>
                          <a:latin typeface="Georgia" panose="02040502050405020303" pitchFamily="18" charset="0"/>
                        </a:rPr>
                        <a:t>39.3</a:t>
                      </a:r>
                      <a:endParaRPr lang="es-MX" sz="2400" b="1" i="0" u="none" strike="noStrike" dirty="0">
                        <a:solidFill>
                          <a:srgbClr val="000000"/>
                        </a:solidFill>
                        <a:effectLst/>
                        <a:latin typeface="Georgia" panose="02040502050405020303" pitchFamily="18" charset="0"/>
                      </a:endParaRPr>
                    </a:p>
                  </a:txBody>
                  <a:tcPr marL="5714" marR="5714" marT="5714" marB="0" anchor="ctr">
                    <a:solidFill>
                      <a:schemeClr val="accent6">
                        <a:lumMod val="20000"/>
                        <a:lumOff val="80000"/>
                      </a:schemeClr>
                    </a:solidFill>
                  </a:tcPr>
                </a:tc>
              </a:tr>
              <a:tr h="556262">
                <a:tc>
                  <a:txBody>
                    <a:bodyPr/>
                    <a:lstStyle/>
                    <a:p>
                      <a:pPr algn="just" fontAlgn="b"/>
                      <a:r>
                        <a:rPr lang="es-MX" sz="1400" u="none" strike="noStrike">
                          <a:effectLst/>
                          <a:latin typeface="Georgia" panose="02040502050405020303" pitchFamily="18" charset="0"/>
                        </a:rPr>
                        <a:t>Enviar mensajes por teléfono celular (SMS)  u otro medio a los padres de familia</a:t>
                      </a:r>
                      <a:endParaRPr lang="es-MX" sz="1400" b="0" i="0" u="none" strike="noStrike">
                        <a:solidFill>
                          <a:srgbClr val="000000"/>
                        </a:solidFill>
                        <a:effectLst/>
                        <a:latin typeface="Georgia" panose="02040502050405020303" pitchFamily="18" charset="0"/>
                      </a:endParaRPr>
                    </a:p>
                  </a:txBody>
                  <a:tcPr marL="5714" marR="5714" marT="5714" marB="0" anchor="ctr">
                    <a:solidFill>
                      <a:srgbClr val="F5A98B"/>
                    </a:solidFill>
                  </a:tcPr>
                </a:tc>
                <a:tc>
                  <a:txBody>
                    <a:bodyPr/>
                    <a:lstStyle/>
                    <a:p>
                      <a:pPr algn="ctr" fontAlgn="b"/>
                      <a:r>
                        <a:rPr lang="es-MX" sz="2400" b="1" u="none" strike="noStrike" dirty="0">
                          <a:effectLst/>
                          <a:latin typeface="Georgia" panose="02040502050405020303" pitchFamily="18" charset="0"/>
                        </a:rPr>
                        <a:t>37.4</a:t>
                      </a:r>
                      <a:endParaRPr lang="es-MX" sz="2400" b="1" i="0" u="none" strike="noStrike" dirty="0">
                        <a:solidFill>
                          <a:srgbClr val="000000"/>
                        </a:solidFill>
                        <a:effectLst/>
                        <a:latin typeface="Georgia" panose="02040502050405020303" pitchFamily="18" charset="0"/>
                      </a:endParaRPr>
                    </a:p>
                  </a:txBody>
                  <a:tcPr marL="5714" marR="5714" marT="5714" marB="0" anchor="ctr">
                    <a:solidFill>
                      <a:schemeClr val="accent6">
                        <a:lumMod val="20000"/>
                        <a:lumOff val="80000"/>
                      </a:schemeClr>
                    </a:solidFill>
                  </a:tcPr>
                </a:tc>
              </a:tr>
              <a:tr h="776408">
                <a:tc>
                  <a:txBody>
                    <a:bodyPr/>
                    <a:lstStyle/>
                    <a:p>
                      <a:pPr algn="just" fontAlgn="b"/>
                      <a:r>
                        <a:rPr lang="es-MX" sz="1400" u="none" strike="noStrike" dirty="0">
                          <a:effectLst/>
                          <a:latin typeface="Georgia" panose="02040502050405020303" pitchFamily="18" charset="0"/>
                        </a:rPr>
                        <a:t>Registro semanal de los alumnos con inasistencias y comunicación con los padres de los estudiantes reincidentes</a:t>
                      </a:r>
                      <a:endParaRPr lang="es-MX" sz="1400" b="0" i="0" u="none" strike="noStrike" dirty="0">
                        <a:solidFill>
                          <a:srgbClr val="000000"/>
                        </a:solidFill>
                        <a:effectLst/>
                        <a:latin typeface="Georgia" panose="02040502050405020303" pitchFamily="18" charset="0"/>
                      </a:endParaRPr>
                    </a:p>
                  </a:txBody>
                  <a:tcPr marL="5714" marR="5714" marT="5714" marB="0" anchor="ctr">
                    <a:solidFill>
                      <a:srgbClr val="F5A98B"/>
                    </a:solidFill>
                  </a:tcPr>
                </a:tc>
                <a:tc>
                  <a:txBody>
                    <a:bodyPr/>
                    <a:lstStyle/>
                    <a:p>
                      <a:pPr algn="ctr" fontAlgn="b"/>
                      <a:r>
                        <a:rPr lang="es-MX" sz="1800" u="none" strike="noStrike" dirty="0">
                          <a:effectLst/>
                          <a:latin typeface="Georgia" panose="02040502050405020303" pitchFamily="18" charset="0"/>
                        </a:rPr>
                        <a:t>61.3</a:t>
                      </a:r>
                      <a:endParaRPr lang="es-MX" sz="1800" b="0" i="0" u="none" strike="noStrike" dirty="0">
                        <a:solidFill>
                          <a:srgbClr val="000000"/>
                        </a:solidFill>
                        <a:effectLst/>
                        <a:latin typeface="Georgia" panose="02040502050405020303" pitchFamily="18" charset="0"/>
                      </a:endParaRPr>
                    </a:p>
                  </a:txBody>
                  <a:tcPr marL="5714" marR="5714" marT="5714" marB="0" anchor="ctr">
                    <a:solidFill>
                      <a:schemeClr val="accent6">
                        <a:lumMod val="20000"/>
                        <a:lumOff val="80000"/>
                      </a:schemeClr>
                    </a:solidFill>
                  </a:tcPr>
                </a:tc>
              </a:tr>
            </a:tbl>
          </a:graphicData>
        </a:graphic>
      </p:graphicFrame>
      <p:sp>
        <p:nvSpPr>
          <p:cNvPr id="4"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26</a:t>
            </a:fld>
            <a:endParaRPr lang="es-ES" dirty="0">
              <a:solidFill>
                <a:schemeClr val="tx1">
                  <a:lumMod val="50000"/>
                  <a:lumOff val="50000"/>
                </a:schemeClr>
              </a:solidFill>
            </a:endParaRPr>
          </a:p>
        </p:txBody>
      </p:sp>
    </p:spTree>
    <p:extLst>
      <p:ext uri="{BB962C8B-B14F-4D97-AF65-F5344CB8AC3E}">
        <p14:creationId xmlns:p14="http://schemas.microsoft.com/office/powerpoint/2010/main" val="3102882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524733" y="1524000"/>
            <a:ext cx="4067944" cy="693210"/>
          </a:xfrm>
          <a:prstGeom prst="rect">
            <a:avLst/>
          </a:prstGeom>
          <a:solidFill>
            <a:srgbClr val="B2CD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black"/>
                </a:solidFill>
                <a:latin typeface="Georgia" panose="02040502050405020303" pitchFamily="18" charset="0"/>
              </a:rPr>
              <a:t>Fijar metas</a:t>
            </a:r>
            <a:endParaRPr lang="es-MX" dirty="0">
              <a:solidFill>
                <a:prstClr val="black"/>
              </a:solidFill>
              <a:latin typeface="Georgia" panose="02040502050405020303" pitchFamily="18" charset="0"/>
            </a:endParaRPr>
          </a:p>
        </p:txBody>
      </p:sp>
      <p:sp>
        <p:nvSpPr>
          <p:cNvPr id="2" name="CuadroTexto 1"/>
          <p:cNvSpPr txBox="1"/>
          <p:nvPr/>
        </p:nvSpPr>
        <p:spPr>
          <a:xfrm>
            <a:off x="0" y="-10444"/>
            <a:ext cx="9222954" cy="1200329"/>
          </a:xfrm>
          <a:prstGeom prst="rect">
            <a:avLst/>
          </a:prstGeom>
          <a:noFill/>
        </p:spPr>
        <p:txBody>
          <a:bodyPr wrap="square" rtlCol="0">
            <a:spAutoFit/>
          </a:bodyPr>
          <a:lstStyle/>
          <a:p>
            <a:pPr algn="ctr"/>
            <a:r>
              <a:rPr lang="es-MX" sz="2400" b="1" dirty="0" smtClean="0">
                <a:solidFill>
                  <a:prstClr val="black"/>
                </a:solidFill>
                <a:latin typeface="Georgia" panose="02040502050405020303" pitchFamily="18" charset="0"/>
              </a:rPr>
              <a:t>Es necesario tener una meta definida contra el abandono escolar en cada plantel: 9 de cada 10 planteles realizó esta tarea en 2015 y 2016</a:t>
            </a:r>
            <a:endParaRPr lang="es-MX" sz="2400" b="1" dirty="0">
              <a:solidFill>
                <a:prstClr val="black"/>
              </a:solidFill>
              <a:latin typeface="Georgia" panose="02040502050405020303" pitchFamily="18" charset="0"/>
            </a:endParaRPr>
          </a:p>
        </p:txBody>
      </p:sp>
      <p:sp>
        <p:nvSpPr>
          <p:cNvPr id="3" name="CuadroTexto 2"/>
          <p:cNvSpPr txBox="1"/>
          <p:nvPr/>
        </p:nvSpPr>
        <p:spPr>
          <a:xfrm>
            <a:off x="381000" y="2297668"/>
            <a:ext cx="8497677" cy="369332"/>
          </a:xfrm>
          <a:prstGeom prst="rect">
            <a:avLst/>
          </a:prstGeom>
          <a:noFill/>
        </p:spPr>
        <p:txBody>
          <a:bodyPr wrap="square" rtlCol="0">
            <a:spAutoFit/>
          </a:bodyPr>
          <a:lstStyle/>
          <a:p>
            <a:pPr algn="ctr"/>
            <a:r>
              <a:rPr lang="es-MX" dirty="0" smtClean="0">
                <a:latin typeface="Georgia" panose="02040502050405020303" pitchFamily="18" charset="0"/>
              </a:rPr>
              <a:t>¿Qué actividades se realizaron para fijar una meta de permanencia escolar?</a:t>
            </a:r>
            <a:endParaRPr lang="es-MX" dirty="0">
              <a:latin typeface="Georgia" panose="02040502050405020303" pitchFamily="18" charset="0"/>
            </a:endParaRPr>
          </a:p>
        </p:txBody>
      </p:sp>
      <p:graphicFrame>
        <p:nvGraphicFramePr>
          <p:cNvPr id="14" name="Gráfico 13"/>
          <p:cNvGraphicFramePr>
            <a:graphicFrameLocks/>
          </p:cNvGraphicFramePr>
          <p:nvPr>
            <p:extLst>
              <p:ext uri="{D42A27DB-BD31-4B8C-83A1-F6EECF244321}">
                <p14:modId xmlns:p14="http://schemas.microsoft.com/office/powerpoint/2010/main" val="491794734"/>
              </p:ext>
            </p:extLst>
          </p:nvPr>
        </p:nvGraphicFramePr>
        <p:xfrm>
          <a:off x="-76200" y="2693662"/>
          <a:ext cx="9144000" cy="4164338"/>
        </p:xfrm>
        <a:graphic>
          <a:graphicData uri="http://schemas.openxmlformats.org/drawingml/2006/chart">
            <c:chart xmlns:c="http://schemas.openxmlformats.org/drawingml/2006/chart" xmlns:r="http://schemas.openxmlformats.org/officeDocument/2006/relationships" r:id="rId2"/>
          </a:graphicData>
        </a:graphic>
      </p:graphicFrame>
      <p:sp>
        <p:nvSpPr>
          <p:cNvPr id="7"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27</a:t>
            </a:fld>
            <a:endParaRPr lang="es-ES" dirty="0">
              <a:solidFill>
                <a:schemeClr val="tx1">
                  <a:lumMod val="50000"/>
                  <a:lumOff val="50000"/>
                </a:schemeClr>
              </a:solidFill>
            </a:endParaRPr>
          </a:p>
        </p:txBody>
      </p:sp>
    </p:spTree>
    <p:extLst>
      <p:ext uri="{BB962C8B-B14F-4D97-AF65-F5344CB8AC3E}">
        <p14:creationId xmlns:p14="http://schemas.microsoft.com/office/powerpoint/2010/main" val="4224659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94222228"/>
              </p:ext>
            </p:extLst>
          </p:nvPr>
        </p:nvGraphicFramePr>
        <p:xfrm>
          <a:off x="914400" y="2133600"/>
          <a:ext cx="7620000" cy="4389510"/>
        </p:xfrm>
        <a:graphic>
          <a:graphicData uri="http://schemas.openxmlformats.org/drawingml/2006/table">
            <a:tbl>
              <a:tblPr>
                <a:solidFill>
                  <a:srgbClr val="FF99FF"/>
                </a:solidFill>
                <a:tableStyleId>{5C22544A-7EE6-4342-B048-85BDC9FD1C3A}</a:tableStyleId>
              </a:tblPr>
              <a:tblGrid>
                <a:gridCol w="4617046"/>
                <a:gridCol w="3002954"/>
              </a:tblGrid>
              <a:tr h="175051">
                <a:tc>
                  <a:txBody>
                    <a:bodyPr/>
                    <a:lstStyle/>
                    <a:p>
                      <a:pPr algn="ctr" fontAlgn="b"/>
                      <a:r>
                        <a:rPr lang="es-MX" sz="1600" b="1" i="0" u="none" strike="noStrike" dirty="0" smtClean="0">
                          <a:solidFill>
                            <a:srgbClr val="000000"/>
                          </a:solidFill>
                          <a:effectLst/>
                          <a:latin typeface="Georgia" panose="02040502050405020303" pitchFamily="18" charset="0"/>
                        </a:rPr>
                        <a:t>Acciones</a:t>
                      </a:r>
                    </a:p>
                  </a:txBody>
                  <a:tcPr marL="9525" marR="9525" marT="9525" marB="0" anchor="ctr">
                    <a:solidFill>
                      <a:srgbClr val="F5A98B"/>
                    </a:solidFill>
                  </a:tcPr>
                </a:tc>
                <a:tc>
                  <a:txBody>
                    <a:bodyPr/>
                    <a:lstStyle/>
                    <a:p>
                      <a:pPr algn="ctr" fontAlgn="b"/>
                      <a:r>
                        <a:rPr lang="es-MX" sz="2000" b="1" u="none" strike="noStrike" dirty="0">
                          <a:effectLst/>
                          <a:latin typeface="Georgia" panose="02040502050405020303" pitchFamily="18" charset="0"/>
                        </a:rPr>
                        <a:t>2016</a:t>
                      </a:r>
                      <a:endParaRPr lang="es-MX" sz="2000" b="1" i="0" u="none" strike="noStrike" dirty="0">
                        <a:solidFill>
                          <a:srgbClr val="000000"/>
                        </a:solidFill>
                        <a:effectLst/>
                        <a:latin typeface="Georgia" panose="02040502050405020303" pitchFamily="18" charset="0"/>
                      </a:endParaRPr>
                    </a:p>
                  </a:txBody>
                  <a:tcPr marL="9525" marR="9525" marT="9525" marB="0" anchor="ctr">
                    <a:solidFill>
                      <a:schemeClr val="accent6">
                        <a:lumMod val="60000"/>
                        <a:lumOff val="40000"/>
                      </a:schemeClr>
                    </a:solidFill>
                  </a:tcPr>
                </a:tc>
              </a:tr>
              <a:tr h="470887">
                <a:tc>
                  <a:txBody>
                    <a:bodyPr/>
                    <a:lstStyle/>
                    <a:p>
                      <a:pPr algn="just" fontAlgn="b"/>
                      <a:r>
                        <a:rPr lang="es-MX" sz="1600" u="none" strike="noStrike" dirty="0">
                          <a:effectLst/>
                          <a:latin typeface="Georgia" panose="02040502050405020303" pitchFamily="18" charset="0"/>
                        </a:rPr>
                        <a:t>Reuniones individuales con los padres</a:t>
                      </a:r>
                      <a:endParaRPr lang="es-MX" sz="1600" b="0" i="0" u="none" strike="noStrike" dirty="0">
                        <a:solidFill>
                          <a:srgbClr val="000000"/>
                        </a:solidFill>
                        <a:effectLst/>
                        <a:latin typeface="Georgia" panose="02040502050405020303" pitchFamily="18" charset="0"/>
                      </a:endParaRPr>
                    </a:p>
                  </a:txBody>
                  <a:tcPr marL="9525" marR="9525" marT="9525" marB="0" anchor="ctr">
                    <a:solidFill>
                      <a:srgbClr val="F5A98B"/>
                    </a:solidFill>
                  </a:tcPr>
                </a:tc>
                <a:tc>
                  <a:txBody>
                    <a:bodyPr/>
                    <a:lstStyle/>
                    <a:p>
                      <a:pPr algn="ctr" fontAlgn="b"/>
                      <a:r>
                        <a:rPr lang="es-MX" sz="2000" u="none" strike="noStrike" dirty="0">
                          <a:effectLst/>
                          <a:latin typeface="Georgia" panose="02040502050405020303" pitchFamily="18" charset="0"/>
                        </a:rPr>
                        <a:t>86.7</a:t>
                      </a:r>
                      <a:endParaRPr lang="es-MX" sz="2000" b="0" i="0" u="none" strike="noStrike" dirty="0">
                        <a:solidFill>
                          <a:srgbClr val="000000"/>
                        </a:solidFill>
                        <a:effectLst/>
                        <a:latin typeface="Georgia" panose="02040502050405020303" pitchFamily="18" charset="0"/>
                      </a:endParaRPr>
                    </a:p>
                  </a:txBody>
                  <a:tcPr marL="9525" marR="9525" marT="9525" marB="0" anchor="ctr">
                    <a:solidFill>
                      <a:schemeClr val="accent6">
                        <a:lumMod val="20000"/>
                        <a:lumOff val="80000"/>
                      </a:schemeClr>
                    </a:solidFill>
                  </a:tcPr>
                </a:tc>
              </a:tr>
              <a:tr h="470887">
                <a:tc>
                  <a:txBody>
                    <a:bodyPr/>
                    <a:lstStyle/>
                    <a:p>
                      <a:pPr algn="just" fontAlgn="b"/>
                      <a:r>
                        <a:rPr lang="es-MX" sz="1600" u="none" strike="noStrike" dirty="0">
                          <a:effectLst/>
                          <a:latin typeface="Georgia" panose="02040502050405020303" pitchFamily="18" charset="0"/>
                        </a:rPr>
                        <a:t>Reuniones grupales con los padres</a:t>
                      </a:r>
                      <a:endParaRPr lang="es-MX" sz="1600" b="0" i="0" u="none" strike="noStrike" dirty="0">
                        <a:solidFill>
                          <a:srgbClr val="000000"/>
                        </a:solidFill>
                        <a:effectLst/>
                        <a:latin typeface="Georgia" panose="02040502050405020303" pitchFamily="18" charset="0"/>
                      </a:endParaRPr>
                    </a:p>
                  </a:txBody>
                  <a:tcPr marL="9525" marR="9525" marT="9525" marB="0" anchor="ctr">
                    <a:solidFill>
                      <a:srgbClr val="F5A98B"/>
                    </a:solidFill>
                  </a:tcPr>
                </a:tc>
                <a:tc>
                  <a:txBody>
                    <a:bodyPr/>
                    <a:lstStyle/>
                    <a:p>
                      <a:pPr algn="ctr" fontAlgn="b"/>
                      <a:r>
                        <a:rPr lang="es-MX" sz="2000" u="none" strike="noStrike" dirty="0">
                          <a:effectLst/>
                          <a:latin typeface="Georgia" panose="02040502050405020303" pitchFamily="18" charset="0"/>
                        </a:rPr>
                        <a:t>95.4</a:t>
                      </a:r>
                      <a:endParaRPr lang="es-MX" sz="2000" b="0" i="0" u="none" strike="noStrike" dirty="0">
                        <a:solidFill>
                          <a:srgbClr val="000000"/>
                        </a:solidFill>
                        <a:effectLst/>
                        <a:latin typeface="Georgia" panose="02040502050405020303" pitchFamily="18" charset="0"/>
                      </a:endParaRPr>
                    </a:p>
                  </a:txBody>
                  <a:tcPr marL="9525" marR="9525" marT="9525" marB="0" anchor="ctr">
                    <a:solidFill>
                      <a:schemeClr val="accent6">
                        <a:lumMod val="20000"/>
                        <a:lumOff val="80000"/>
                      </a:schemeClr>
                    </a:solidFill>
                  </a:tcPr>
                </a:tc>
              </a:tr>
              <a:tr h="778976">
                <a:tc>
                  <a:txBody>
                    <a:bodyPr/>
                    <a:lstStyle/>
                    <a:p>
                      <a:pPr algn="just" fontAlgn="b"/>
                      <a:r>
                        <a:rPr lang="es-MX" sz="1600" u="none" strike="noStrike" dirty="0">
                          <a:effectLst/>
                          <a:latin typeface="Georgia" panose="02040502050405020303" pitchFamily="18" charset="0"/>
                        </a:rPr>
                        <a:t>Boletines o comunicación periódica sobre el desempeño de sus hijos</a:t>
                      </a:r>
                      <a:endParaRPr lang="es-MX" sz="1600" b="0" i="0" u="none" strike="noStrike" dirty="0">
                        <a:solidFill>
                          <a:srgbClr val="000000"/>
                        </a:solidFill>
                        <a:effectLst/>
                        <a:latin typeface="Georgia" panose="02040502050405020303" pitchFamily="18" charset="0"/>
                      </a:endParaRPr>
                    </a:p>
                  </a:txBody>
                  <a:tcPr marL="9525" marR="9525" marT="9525" marB="0" anchor="ctr">
                    <a:solidFill>
                      <a:srgbClr val="F5A98B"/>
                    </a:solidFill>
                  </a:tcPr>
                </a:tc>
                <a:tc>
                  <a:txBody>
                    <a:bodyPr/>
                    <a:lstStyle/>
                    <a:p>
                      <a:pPr algn="ctr" fontAlgn="b"/>
                      <a:r>
                        <a:rPr lang="es-MX" sz="2000" u="none" strike="noStrike" dirty="0">
                          <a:effectLst/>
                          <a:latin typeface="Georgia" panose="02040502050405020303" pitchFamily="18" charset="0"/>
                        </a:rPr>
                        <a:t>41.2</a:t>
                      </a:r>
                      <a:endParaRPr lang="es-MX" sz="2000" b="0" i="0" u="none" strike="noStrike" dirty="0">
                        <a:solidFill>
                          <a:srgbClr val="000000"/>
                        </a:solidFill>
                        <a:effectLst/>
                        <a:latin typeface="Georgia" panose="02040502050405020303" pitchFamily="18" charset="0"/>
                      </a:endParaRPr>
                    </a:p>
                  </a:txBody>
                  <a:tcPr marL="9525" marR="9525" marT="9525" marB="0" anchor="ctr">
                    <a:solidFill>
                      <a:schemeClr val="accent6">
                        <a:lumMod val="20000"/>
                        <a:lumOff val="80000"/>
                      </a:schemeClr>
                    </a:solidFill>
                  </a:tcPr>
                </a:tc>
              </a:tr>
              <a:tr h="624932">
                <a:tc>
                  <a:txBody>
                    <a:bodyPr/>
                    <a:lstStyle/>
                    <a:p>
                      <a:pPr algn="just" fontAlgn="b"/>
                      <a:r>
                        <a:rPr lang="es-MX" sz="1600" u="none" strike="noStrike" dirty="0">
                          <a:effectLst/>
                          <a:latin typeface="Georgia" panose="02040502050405020303" pitchFamily="18" charset="0"/>
                        </a:rPr>
                        <a:t>Invitaciones a las reuniones y eventos extra-escolares</a:t>
                      </a:r>
                      <a:endParaRPr lang="es-MX" sz="1600" b="0" i="0" u="none" strike="noStrike" dirty="0">
                        <a:solidFill>
                          <a:srgbClr val="000000"/>
                        </a:solidFill>
                        <a:effectLst/>
                        <a:latin typeface="Georgia" panose="02040502050405020303" pitchFamily="18" charset="0"/>
                      </a:endParaRPr>
                    </a:p>
                  </a:txBody>
                  <a:tcPr marL="9525" marR="9525" marT="9525" marB="0" anchor="ctr">
                    <a:solidFill>
                      <a:srgbClr val="F5A98B"/>
                    </a:solidFill>
                  </a:tcPr>
                </a:tc>
                <a:tc>
                  <a:txBody>
                    <a:bodyPr/>
                    <a:lstStyle/>
                    <a:p>
                      <a:pPr algn="ctr" fontAlgn="b"/>
                      <a:r>
                        <a:rPr lang="es-MX" sz="2000" u="none" strike="noStrike" dirty="0">
                          <a:effectLst/>
                          <a:latin typeface="Georgia" panose="02040502050405020303" pitchFamily="18" charset="0"/>
                        </a:rPr>
                        <a:t>66.9</a:t>
                      </a:r>
                      <a:endParaRPr lang="es-MX" sz="2000" b="0" i="0" u="none" strike="noStrike" dirty="0">
                        <a:solidFill>
                          <a:srgbClr val="000000"/>
                        </a:solidFill>
                        <a:effectLst/>
                        <a:latin typeface="Georgia" panose="02040502050405020303" pitchFamily="18" charset="0"/>
                      </a:endParaRPr>
                    </a:p>
                  </a:txBody>
                  <a:tcPr marL="9525" marR="9525" marT="9525" marB="0" anchor="ctr">
                    <a:solidFill>
                      <a:schemeClr val="accent6">
                        <a:lumMod val="20000"/>
                        <a:lumOff val="80000"/>
                      </a:schemeClr>
                    </a:solidFill>
                  </a:tcPr>
                </a:tc>
              </a:tr>
              <a:tr h="624932">
                <a:tc>
                  <a:txBody>
                    <a:bodyPr/>
                    <a:lstStyle/>
                    <a:p>
                      <a:pPr algn="just" fontAlgn="b"/>
                      <a:r>
                        <a:rPr lang="es-MX" sz="1600" u="none" strike="noStrike">
                          <a:effectLst/>
                          <a:latin typeface="Georgia" panose="02040502050405020303" pitchFamily="18" charset="0"/>
                        </a:rPr>
                        <a:t>Mensajes de texto al celular de alguno de los padres</a:t>
                      </a:r>
                      <a:endParaRPr lang="es-MX" sz="1600" b="0" i="0" u="none" strike="noStrike">
                        <a:solidFill>
                          <a:srgbClr val="000000"/>
                        </a:solidFill>
                        <a:effectLst/>
                        <a:latin typeface="Georgia" panose="02040502050405020303" pitchFamily="18" charset="0"/>
                      </a:endParaRPr>
                    </a:p>
                  </a:txBody>
                  <a:tcPr marL="9525" marR="9525" marT="9525" marB="0" anchor="ctr">
                    <a:solidFill>
                      <a:srgbClr val="F5A98B"/>
                    </a:solidFill>
                  </a:tcPr>
                </a:tc>
                <a:tc>
                  <a:txBody>
                    <a:bodyPr/>
                    <a:lstStyle/>
                    <a:p>
                      <a:pPr algn="ctr" fontAlgn="b"/>
                      <a:r>
                        <a:rPr lang="es-MX" sz="2000" u="none" strike="noStrike" dirty="0">
                          <a:effectLst/>
                          <a:latin typeface="Georgia" panose="02040502050405020303" pitchFamily="18" charset="0"/>
                        </a:rPr>
                        <a:t>27.4</a:t>
                      </a:r>
                      <a:endParaRPr lang="es-MX" sz="2000" b="0" i="0" u="none" strike="noStrike" dirty="0">
                        <a:solidFill>
                          <a:srgbClr val="000000"/>
                        </a:solidFill>
                        <a:effectLst/>
                        <a:latin typeface="Georgia" panose="02040502050405020303" pitchFamily="18" charset="0"/>
                      </a:endParaRPr>
                    </a:p>
                  </a:txBody>
                  <a:tcPr marL="9525" marR="9525" marT="9525" marB="0" anchor="ctr">
                    <a:solidFill>
                      <a:schemeClr val="accent6">
                        <a:lumMod val="20000"/>
                        <a:lumOff val="80000"/>
                      </a:schemeClr>
                    </a:solidFill>
                  </a:tcPr>
                </a:tc>
              </a:tr>
              <a:tr h="470887">
                <a:tc>
                  <a:txBody>
                    <a:bodyPr/>
                    <a:lstStyle/>
                    <a:p>
                      <a:pPr algn="just" fontAlgn="b"/>
                      <a:r>
                        <a:rPr lang="es-MX" sz="1600" u="none" strike="noStrike">
                          <a:effectLst/>
                          <a:latin typeface="Georgia" panose="02040502050405020303" pitchFamily="18" charset="0"/>
                        </a:rPr>
                        <a:t>Pizarrón de avisos para los padres de familia</a:t>
                      </a:r>
                      <a:endParaRPr lang="es-MX" sz="1600" b="0" i="0" u="none" strike="noStrike">
                        <a:solidFill>
                          <a:srgbClr val="000000"/>
                        </a:solidFill>
                        <a:effectLst/>
                        <a:latin typeface="Georgia" panose="02040502050405020303" pitchFamily="18" charset="0"/>
                      </a:endParaRPr>
                    </a:p>
                  </a:txBody>
                  <a:tcPr marL="9525" marR="9525" marT="9525" marB="0" anchor="ctr">
                    <a:solidFill>
                      <a:srgbClr val="F5A98B"/>
                    </a:solidFill>
                  </a:tcPr>
                </a:tc>
                <a:tc>
                  <a:txBody>
                    <a:bodyPr/>
                    <a:lstStyle/>
                    <a:p>
                      <a:pPr algn="ctr" fontAlgn="b"/>
                      <a:r>
                        <a:rPr lang="es-MX" sz="2000" u="none" strike="noStrike" dirty="0">
                          <a:effectLst/>
                          <a:latin typeface="Georgia" panose="02040502050405020303" pitchFamily="18" charset="0"/>
                        </a:rPr>
                        <a:t>9.5</a:t>
                      </a:r>
                      <a:endParaRPr lang="es-MX" sz="2000" b="0" i="0" u="none" strike="noStrike" dirty="0">
                        <a:solidFill>
                          <a:srgbClr val="000000"/>
                        </a:solidFill>
                        <a:effectLst/>
                        <a:latin typeface="Georgia" panose="02040502050405020303" pitchFamily="18" charset="0"/>
                      </a:endParaRPr>
                    </a:p>
                  </a:txBody>
                  <a:tcPr marL="9525" marR="9525" marT="9525" marB="0" anchor="ctr">
                    <a:solidFill>
                      <a:schemeClr val="accent6">
                        <a:lumMod val="20000"/>
                        <a:lumOff val="80000"/>
                      </a:schemeClr>
                    </a:solidFill>
                  </a:tcPr>
                </a:tc>
              </a:tr>
              <a:tr h="316842">
                <a:tc>
                  <a:txBody>
                    <a:bodyPr/>
                    <a:lstStyle/>
                    <a:p>
                      <a:pPr algn="just" fontAlgn="b"/>
                      <a:r>
                        <a:rPr lang="es-MX" sz="1600" u="none" strike="noStrike">
                          <a:effectLst/>
                          <a:latin typeface="Georgia" panose="02040502050405020303" pitchFamily="18" charset="0"/>
                        </a:rPr>
                        <a:t>Mensajes vía correo electrónico</a:t>
                      </a:r>
                      <a:endParaRPr lang="es-MX" sz="1600" b="0" i="0" u="none" strike="noStrike">
                        <a:solidFill>
                          <a:srgbClr val="000000"/>
                        </a:solidFill>
                        <a:effectLst/>
                        <a:latin typeface="Georgia" panose="02040502050405020303" pitchFamily="18" charset="0"/>
                      </a:endParaRPr>
                    </a:p>
                  </a:txBody>
                  <a:tcPr marL="9525" marR="9525" marT="9525" marB="0" anchor="ctr">
                    <a:solidFill>
                      <a:srgbClr val="F5A98B"/>
                    </a:solidFill>
                  </a:tcPr>
                </a:tc>
                <a:tc>
                  <a:txBody>
                    <a:bodyPr/>
                    <a:lstStyle/>
                    <a:p>
                      <a:pPr algn="ctr" fontAlgn="b"/>
                      <a:r>
                        <a:rPr lang="es-MX" sz="2000" u="none" strike="noStrike" dirty="0">
                          <a:effectLst/>
                          <a:latin typeface="Georgia" panose="02040502050405020303" pitchFamily="18" charset="0"/>
                        </a:rPr>
                        <a:t>6.4</a:t>
                      </a:r>
                      <a:endParaRPr lang="es-MX" sz="2000" b="0" i="0" u="none" strike="noStrike" dirty="0">
                        <a:solidFill>
                          <a:srgbClr val="000000"/>
                        </a:solidFill>
                        <a:effectLst/>
                        <a:latin typeface="Georgia" panose="02040502050405020303" pitchFamily="18" charset="0"/>
                      </a:endParaRPr>
                    </a:p>
                  </a:txBody>
                  <a:tcPr marL="9525" marR="9525" marT="9525" marB="0" anchor="ctr">
                    <a:solidFill>
                      <a:schemeClr val="accent6">
                        <a:lumMod val="20000"/>
                        <a:lumOff val="80000"/>
                      </a:schemeClr>
                    </a:solidFill>
                  </a:tcPr>
                </a:tc>
              </a:tr>
              <a:tr h="316842">
                <a:tc>
                  <a:txBody>
                    <a:bodyPr/>
                    <a:lstStyle/>
                    <a:p>
                      <a:pPr algn="just" fontAlgn="b"/>
                      <a:r>
                        <a:rPr lang="es-MX" sz="1600" u="none" strike="noStrike" dirty="0">
                          <a:effectLst/>
                          <a:latin typeface="Georgia" panose="02040502050405020303" pitchFamily="18" charset="0"/>
                        </a:rPr>
                        <a:t>Comunicación vía telefónica</a:t>
                      </a:r>
                      <a:endParaRPr lang="es-MX" sz="1600" b="0" i="0" u="none" strike="noStrike" dirty="0">
                        <a:solidFill>
                          <a:srgbClr val="000000"/>
                        </a:solidFill>
                        <a:effectLst/>
                        <a:latin typeface="Georgia" panose="02040502050405020303" pitchFamily="18" charset="0"/>
                      </a:endParaRPr>
                    </a:p>
                  </a:txBody>
                  <a:tcPr marL="9525" marR="9525" marT="9525" marB="0" anchor="ctr">
                    <a:solidFill>
                      <a:srgbClr val="F5A98B"/>
                    </a:solidFill>
                  </a:tcPr>
                </a:tc>
                <a:tc>
                  <a:txBody>
                    <a:bodyPr/>
                    <a:lstStyle/>
                    <a:p>
                      <a:pPr algn="ctr" fontAlgn="b"/>
                      <a:r>
                        <a:rPr lang="es-MX" sz="2000" u="none" strike="noStrike" dirty="0">
                          <a:effectLst/>
                          <a:latin typeface="Georgia" panose="02040502050405020303" pitchFamily="18" charset="0"/>
                        </a:rPr>
                        <a:t>66.0</a:t>
                      </a:r>
                      <a:endParaRPr lang="es-MX" sz="2000" b="0" i="0" u="none" strike="noStrike" dirty="0">
                        <a:solidFill>
                          <a:srgbClr val="000000"/>
                        </a:solidFill>
                        <a:effectLst/>
                        <a:latin typeface="Georgia" panose="02040502050405020303" pitchFamily="18" charset="0"/>
                      </a:endParaRPr>
                    </a:p>
                  </a:txBody>
                  <a:tcPr marL="9525" marR="9525" marT="9525" marB="0" anchor="ctr">
                    <a:solidFill>
                      <a:schemeClr val="accent6">
                        <a:lumMod val="20000"/>
                        <a:lumOff val="80000"/>
                      </a:schemeClr>
                    </a:solidFill>
                  </a:tcPr>
                </a:tc>
              </a:tr>
            </a:tbl>
          </a:graphicData>
        </a:graphic>
      </p:graphicFrame>
      <p:sp>
        <p:nvSpPr>
          <p:cNvPr id="10" name="Rectángulo 9"/>
          <p:cNvSpPr/>
          <p:nvPr/>
        </p:nvSpPr>
        <p:spPr>
          <a:xfrm>
            <a:off x="107504" y="1268760"/>
            <a:ext cx="8928992" cy="584775"/>
          </a:xfrm>
          <a:prstGeom prst="rect">
            <a:avLst/>
          </a:prstGeom>
        </p:spPr>
        <p:txBody>
          <a:bodyPr wrap="square">
            <a:spAutoFit/>
          </a:bodyPr>
          <a:lstStyle/>
          <a:p>
            <a:pPr algn="ctr"/>
            <a:r>
              <a:rPr lang="es-MX" sz="1600" dirty="0" smtClean="0">
                <a:solidFill>
                  <a:prstClr val="black"/>
                </a:solidFill>
                <a:latin typeface="Georgia" panose="02040502050405020303" pitchFamily="18" charset="0"/>
              </a:rPr>
              <a:t>Porcentaje de los directores que afirma haber realizado las siguientes acciones para mejorar la comunicación entre padres de familia y la escuela.</a:t>
            </a:r>
            <a:endParaRPr lang="es-MX" sz="1600" dirty="0">
              <a:solidFill>
                <a:prstClr val="black"/>
              </a:solidFill>
              <a:latin typeface="Georgia" panose="02040502050405020303" pitchFamily="18" charset="0"/>
            </a:endParaRPr>
          </a:p>
        </p:txBody>
      </p:sp>
      <p:sp>
        <p:nvSpPr>
          <p:cNvPr id="2" name="CuadroTexto 1"/>
          <p:cNvSpPr txBox="1"/>
          <p:nvPr/>
        </p:nvSpPr>
        <p:spPr>
          <a:xfrm>
            <a:off x="228600" y="0"/>
            <a:ext cx="8748464" cy="1200329"/>
          </a:xfrm>
          <a:prstGeom prst="rect">
            <a:avLst/>
          </a:prstGeom>
          <a:noFill/>
        </p:spPr>
        <p:txBody>
          <a:bodyPr wrap="square" rtlCol="0">
            <a:spAutoFit/>
          </a:bodyPr>
          <a:lstStyle/>
          <a:p>
            <a:pPr algn="ctr"/>
            <a:r>
              <a:rPr lang="es-MX" sz="2400" b="1" dirty="0" smtClean="0">
                <a:solidFill>
                  <a:prstClr val="black"/>
                </a:solidFill>
                <a:latin typeface="Georgia" panose="02040502050405020303" pitchFamily="18" charset="0"/>
              </a:rPr>
              <a:t>Los planteles que están integrados al Movimiento desarrollan acciones para fortalecer la comunicación con los padres. Pero todavía falta mucho por hacer</a:t>
            </a:r>
            <a:endParaRPr lang="es-MX" sz="2400" b="1" dirty="0">
              <a:solidFill>
                <a:prstClr val="black"/>
              </a:solidFill>
              <a:latin typeface="Georgia" panose="02040502050405020303" pitchFamily="18" charset="0"/>
            </a:endParaRPr>
          </a:p>
        </p:txBody>
      </p:sp>
      <p:sp>
        <p:nvSpPr>
          <p:cNvPr id="5"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28</a:t>
            </a:fld>
            <a:endParaRPr lang="es-ES" dirty="0">
              <a:solidFill>
                <a:schemeClr val="tx1">
                  <a:lumMod val="50000"/>
                  <a:lumOff val="50000"/>
                </a:schemeClr>
              </a:solidFill>
            </a:endParaRPr>
          </a:p>
        </p:txBody>
      </p:sp>
    </p:spTree>
    <p:extLst>
      <p:ext uri="{BB962C8B-B14F-4D97-AF65-F5344CB8AC3E}">
        <p14:creationId xmlns:p14="http://schemas.microsoft.com/office/powerpoint/2010/main" val="1133502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rot="16200000">
            <a:off x="-1121925" y="3363132"/>
            <a:ext cx="3531840" cy="693210"/>
          </a:xfrm>
          <a:prstGeom prst="rect">
            <a:avLst/>
          </a:prstGeom>
          <a:solidFill>
            <a:srgbClr val="B2CD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black"/>
                </a:solidFill>
                <a:latin typeface="Georgia" panose="02040502050405020303" pitchFamily="18" charset="0"/>
              </a:rPr>
              <a:t>Tutorías</a:t>
            </a:r>
            <a:endParaRPr lang="es-MX" dirty="0">
              <a:solidFill>
                <a:prstClr val="black"/>
              </a:solidFill>
              <a:latin typeface="Georgia" panose="02040502050405020303" pitchFamily="18" charset="0"/>
            </a:endParaRPr>
          </a:p>
        </p:txBody>
      </p:sp>
      <p:grpSp>
        <p:nvGrpSpPr>
          <p:cNvPr id="3" name="Grupo 2"/>
          <p:cNvGrpSpPr/>
          <p:nvPr/>
        </p:nvGrpSpPr>
        <p:grpSpPr>
          <a:xfrm>
            <a:off x="2362200" y="5324872"/>
            <a:ext cx="1228374" cy="1152128"/>
            <a:chOff x="2676244" y="4801518"/>
            <a:chExt cx="1228374" cy="1152128"/>
          </a:xfrm>
        </p:grpSpPr>
        <p:sp>
          <p:nvSpPr>
            <p:cNvPr id="7" name="Elipse 6"/>
            <p:cNvSpPr/>
            <p:nvPr/>
          </p:nvSpPr>
          <p:spPr>
            <a:xfrm>
              <a:off x="2676244" y="4801518"/>
              <a:ext cx="1152128" cy="1152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solidFill>
                  <a:prstClr val="white"/>
                </a:solidFill>
                <a:latin typeface="Georgia" panose="02040502050405020303" pitchFamily="18" charset="0"/>
              </a:endParaRPr>
            </a:p>
          </p:txBody>
        </p:sp>
        <p:sp>
          <p:nvSpPr>
            <p:cNvPr id="9" name="CuadroTexto 8"/>
            <p:cNvSpPr txBox="1"/>
            <p:nvPr/>
          </p:nvSpPr>
          <p:spPr>
            <a:xfrm>
              <a:off x="2705622" y="5042765"/>
              <a:ext cx="1198996" cy="461665"/>
            </a:xfrm>
            <a:prstGeom prst="rect">
              <a:avLst/>
            </a:prstGeom>
            <a:noFill/>
          </p:spPr>
          <p:txBody>
            <a:bodyPr wrap="square" rtlCol="0">
              <a:spAutoFit/>
            </a:bodyPr>
            <a:lstStyle/>
            <a:p>
              <a:r>
                <a:rPr lang="es-MX" sz="2400" b="1" dirty="0" smtClean="0">
                  <a:solidFill>
                    <a:prstClr val="black"/>
                  </a:solidFill>
                  <a:latin typeface="Georgia" panose="02040502050405020303" pitchFamily="18" charset="0"/>
                </a:rPr>
                <a:t>85.2%</a:t>
              </a:r>
              <a:endParaRPr lang="es-MX" sz="2400" b="1" dirty="0">
                <a:solidFill>
                  <a:prstClr val="black"/>
                </a:solidFill>
                <a:latin typeface="Georgia" panose="02040502050405020303" pitchFamily="18" charset="0"/>
              </a:endParaRPr>
            </a:p>
          </p:txBody>
        </p:sp>
      </p:grpSp>
      <p:sp>
        <p:nvSpPr>
          <p:cNvPr id="11" name="CuadroTexto 10"/>
          <p:cNvSpPr txBox="1"/>
          <p:nvPr/>
        </p:nvSpPr>
        <p:spPr>
          <a:xfrm>
            <a:off x="3640150" y="5612285"/>
            <a:ext cx="3777372" cy="369332"/>
          </a:xfrm>
          <a:prstGeom prst="rect">
            <a:avLst/>
          </a:prstGeom>
          <a:noFill/>
        </p:spPr>
        <p:txBody>
          <a:bodyPr wrap="square" rtlCol="0">
            <a:spAutoFit/>
          </a:bodyPr>
          <a:lstStyle/>
          <a:p>
            <a:pPr algn="ctr"/>
            <a:r>
              <a:rPr lang="es-MX" dirty="0" smtClean="0">
                <a:solidFill>
                  <a:prstClr val="black"/>
                </a:solidFill>
                <a:latin typeface="Georgia" panose="02040502050405020303" pitchFamily="18" charset="0"/>
              </a:rPr>
              <a:t>Lo hace una vez o más por semana</a:t>
            </a:r>
            <a:endParaRPr lang="es-MX" dirty="0">
              <a:solidFill>
                <a:prstClr val="black"/>
              </a:solidFill>
              <a:latin typeface="Georgia" panose="02040502050405020303" pitchFamily="18" charset="0"/>
            </a:endParaRPr>
          </a:p>
        </p:txBody>
      </p:sp>
      <p:sp>
        <p:nvSpPr>
          <p:cNvPr id="2" name="CuadroTexto 1"/>
          <p:cNvSpPr txBox="1"/>
          <p:nvPr/>
        </p:nvSpPr>
        <p:spPr>
          <a:xfrm>
            <a:off x="293370" y="7268"/>
            <a:ext cx="8610600" cy="1107996"/>
          </a:xfrm>
          <a:prstGeom prst="rect">
            <a:avLst/>
          </a:prstGeom>
          <a:noFill/>
        </p:spPr>
        <p:txBody>
          <a:bodyPr wrap="square" rtlCol="0">
            <a:spAutoFit/>
          </a:bodyPr>
          <a:lstStyle/>
          <a:p>
            <a:pPr algn="ctr"/>
            <a:r>
              <a:rPr lang="es-MX" sz="2200" b="1" dirty="0" smtClean="0">
                <a:solidFill>
                  <a:prstClr val="black"/>
                </a:solidFill>
                <a:latin typeface="Georgia" panose="02040502050405020303" pitchFamily="18" charset="0"/>
              </a:rPr>
              <a:t>El Movimiento contra el Abandono Escolar impulsa el trabajo de tutorías. Casi 8 de cada 10 planteles cuenta con un programa estructurado de tutorías</a:t>
            </a:r>
            <a:endParaRPr lang="es-MX" sz="2200" b="1" dirty="0">
              <a:solidFill>
                <a:prstClr val="black"/>
              </a:solidFill>
              <a:latin typeface="Georgia" panose="02040502050405020303" pitchFamily="18" charset="0"/>
            </a:endParaRPr>
          </a:p>
        </p:txBody>
      </p:sp>
      <p:sp>
        <p:nvSpPr>
          <p:cNvPr id="6" name="CuadroTexto 5"/>
          <p:cNvSpPr txBox="1"/>
          <p:nvPr/>
        </p:nvSpPr>
        <p:spPr>
          <a:xfrm>
            <a:off x="1752600" y="1535668"/>
            <a:ext cx="5867400" cy="369332"/>
          </a:xfrm>
          <a:prstGeom prst="rect">
            <a:avLst/>
          </a:prstGeom>
          <a:noFill/>
        </p:spPr>
        <p:txBody>
          <a:bodyPr wrap="square" rtlCol="0">
            <a:spAutoFit/>
          </a:bodyPr>
          <a:lstStyle/>
          <a:p>
            <a:r>
              <a:rPr lang="es-MX" dirty="0" smtClean="0">
                <a:latin typeface="Georgia" panose="02040502050405020303" pitchFamily="18" charset="0"/>
              </a:rPr>
              <a:t>¿A qué alumnos se les ofrecen las tutorías académicas?</a:t>
            </a:r>
            <a:endParaRPr lang="es-MX" dirty="0">
              <a:latin typeface="Georgia" panose="02040502050405020303" pitchFamily="18" charset="0"/>
            </a:endParaRPr>
          </a:p>
        </p:txBody>
      </p:sp>
      <p:graphicFrame>
        <p:nvGraphicFramePr>
          <p:cNvPr id="15" name="Gráfico 14"/>
          <p:cNvGraphicFramePr>
            <a:graphicFrameLocks/>
          </p:cNvGraphicFramePr>
          <p:nvPr>
            <p:extLst>
              <p:ext uri="{D42A27DB-BD31-4B8C-83A1-F6EECF244321}">
                <p14:modId xmlns:p14="http://schemas.microsoft.com/office/powerpoint/2010/main" val="2743209315"/>
              </p:ext>
            </p:extLst>
          </p:nvPr>
        </p:nvGraphicFramePr>
        <p:xfrm>
          <a:off x="1447800" y="2189317"/>
          <a:ext cx="7159344" cy="3031747"/>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p:cNvSpPr txBox="1"/>
          <p:nvPr/>
        </p:nvSpPr>
        <p:spPr>
          <a:xfrm>
            <a:off x="2678430" y="6074420"/>
            <a:ext cx="533400" cy="261610"/>
          </a:xfrm>
          <a:prstGeom prst="rect">
            <a:avLst/>
          </a:prstGeom>
          <a:noFill/>
        </p:spPr>
        <p:txBody>
          <a:bodyPr wrap="square" rtlCol="0">
            <a:spAutoFit/>
          </a:bodyPr>
          <a:lstStyle/>
          <a:p>
            <a:r>
              <a:rPr lang="es-MX" sz="1100" dirty="0" smtClean="0">
                <a:latin typeface="Georgia" panose="02040502050405020303" pitchFamily="18" charset="0"/>
              </a:rPr>
              <a:t>2016</a:t>
            </a:r>
            <a:endParaRPr lang="es-MX" sz="1100" dirty="0">
              <a:latin typeface="Georgia" panose="02040502050405020303" pitchFamily="18" charset="0"/>
            </a:endParaRPr>
          </a:p>
        </p:txBody>
      </p:sp>
      <p:sp>
        <p:nvSpPr>
          <p:cNvPr id="13"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29</a:t>
            </a:fld>
            <a:endParaRPr lang="es-ES" dirty="0">
              <a:solidFill>
                <a:schemeClr val="tx1">
                  <a:lumMod val="50000"/>
                  <a:lumOff val="50000"/>
                </a:schemeClr>
              </a:solidFill>
            </a:endParaRPr>
          </a:p>
        </p:txBody>
      </p:sp>
    </p:spTree>
    <p:extLst>
      <p:ext uri="{BB962C8B-B14F-4D97-AF65-F5344CB8AC3E}">
        <p14:creationId xmlns:p14="http://schemas.microsoft.com/office/powerpoint/2010/main" val="2902795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1910" y="43398"/>
            <a:ext cx="9067800" cy="836712"/>
          </a:xfrm>
        </p:spPr>
        <p:txBody>
          <a:bodyPr>
            <a:normAutofit/>
          </a:bodyPr>
          <a:lstStyle/>
          <a:p>
            <a:pPr algn="ctr"/>
            <a:r>
              <a:rPr lang="es-MX" sz="2400" b="1" dirty="0" smtClean="0">
                <a:solidFill>
                  <a:schemeClr val="tx1"/>
                </a:solidFill>
                <a:latin typeface="Georgia" pitchFamily="18" charset="0"/>
              </a:rPr>
              <a:t>Evolución de la tasa de abandono escolar, 1990-2014</a:t>
            </a:r>
            <a:endParaRPr lang="es-MX" sz="2400" b="1" dirty="0">
              <a:solidFill>
                <a:schemeClr val="tx1"/>
              </a:solidFill>
              <a:latin typeface="Georgia" pitchFamily="18" charset="0"/>
            </a:endParaRPr>
          </a:p>
        </p:txBody>
      </p:sp>
      <p:sp>
        <p:nvSpPr>
          <p:cNvPr id="10"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3</a:t>
            </a:fld>
            <a:endParaRPr lang="es-ES" dirty="0">
              <a:solidFill>
                <a:schemeClr val="tx1">
                  <a:lumMod val="50000"/>
                  <a:lumOff val="50000"/>
                </a:schemeClr>
              </a:solidFill>
            </a:endParaRPr>
          </a:p>
        </p:txBody>
      </p:sp>
      <p:graphicFrame>
        <p:nvGraphicFramePr>
          <p:cNvPr id="11" name="Gráfico 10"/>
          <p:cNvGraphicFramePr>
            <a:graphicFrameLocks/>
          </p:cNvGraphicFramePr>
          <p:nvPr>
            <p:extLst>
              <p:ext uri="{D42A27DB-BD31-4B8C-83A1-F6EECF244321}">
                <p14:modId xmlns:p14="http://schemas.microsoft.com/office/powerpoint/2010/main" val="3934976425"/>
              </p:ext>
            </p:extLst>
          </p:nvPr>
        </p:nvGraphicFramePr>
        <p:xfrm>
          <a:off x="228600" y="1295400"/>
          <a:ext cx="8915400" cy="5105400"/>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ector recto 12"/>
          <p:cNvCxnSpPr/>
          <p:nvPr/>
        </p:nvCxnSpPr>
        <p:spPr>
          <a:xfrm>
            <a:off x="7772400" y="1447800"/>
            <a:ext cx="76200" cy="4648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539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734273795"/>
              </p:ext>
            </p:extLst>
          </p:nvPr>
        </p:nvGraphicFramePr>
        <p:xfrm>
          <a:off x="1623864" y="4960371"/>
          <a:ext cx="3429000" cy="1374605"/>
        </p:xfrm>
        <a:graphic>
          <a:graphicData uri="http://schemas.openxmlformats.org/drawingml/2006/table">
            <a:tbl>
              <a:tblPr>
                <a:tableStyleId>{5C22544A-7EE6-4342-B048-85BDC9FD1C3A}</a:tableStyleId>
              </a:tblPr>
              <a:tblGrid>
                <a:gridCol w="1835726"/>
                <a:gridCol w="1593274"/>
              </a:tblGrid>
              <a:tr h="274921">
                <a:tc>
                  <a:txBody>
                    <a:bodyPr/>
                    <a:lstStyle/>
                    <a:p>
                      <a:pPr algn="l" fontAlgn="b"/>
                      <a:endParaRPr lang="es-MX" sz="11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s-MX" sz="1600" b="1" u="none" strike="noStrike" dirty="0">
                          <a:effectLst/>
                          <a:latin typeface="Georgia" panose="02040502050405020303" pitchFamily="18" charset="0"/>
                        </a:rPr>
                        <a:t>Nacional</a:t>
                      </a:r>
                      <a:endParaRPr lang="es-MX" sz="1600" b="1" i="0" u="none" strike="noStrike" dirty="0">
                        <a:solidFill>
                          <a:srgbClr val="000000"/>
                        </a:solidFill>
                        <a:effectLst/>
                        <a:latin typeface="Georgia" panose="02040502050405020303" pitchFamily="18" charset="0"/>
                      </a:endParaRPr>
                    </a:p>
                  </a:txBody>
                  <a:tcPr marL="9525" marR="9525" marT="9525" marB="0" anchor="b"/>
                </a:tc>
              </a:tr>
              <a:tr h="274921">
                <a:tc>
                  <a:txBody>
                    <a:bodyPr/>
                    <a:lstStyle/>
                    <a:p>
                      <a:pPr algn="ctr" fontAlgn="b"/>
                      <a:r>
                        <a:rPr lang="es-MX" sz="1600" b="1" u="none" strike="noStrike" dirty="0">
                          <a:effectLst/>
                          <a:latin typeface="Georgia" panose="02040502050405020303" pitchFamily="18" charset="0"/>
                        </a:rPr>
                        <a:t>1 (Más bajo)</a:t>
                      </a:r>
                      <a:endParaRPr lang="es-MX" sz="1600" b="1" i="0" u="none" strike="noStrike" dirty="0">
                        <a:solidFill>
                          <a:srgbClr val="000000"/>
                        </a:solidFill>
                        <a:effectLst/>
                        <a:latin typeface="Georgia" panose="02040502050405020303" pitchFamily="18" charset="0"/>
                      </a:endParaRPr>
                    </a:p>
                  </a:txBody>
                  <a:tcPr marL="9525" marR="9525" marT="9525" marB="0" anchor="b">
                    <a:solidFill>
                      <a:srgbClr val="FF8585"/>
                    </a:solidFill>
                  </a:tcPr>
                </a:tc>
                <a:tc>
                  <a:txBody>
                    <a:bodyPr/>
                    <a:lstStyle/>
                    <a:p>
                      <a:pPr algn="ctr" fontAlgn="b"/>
                      <a:r>
                        <a:rPr lang="es-MX" sz="1600" u="none" strike="noStrike" dirty="0">
                          <a:effectLst/>
                          <a:latin typeface="Georgia" panose="02040502050405020303" pitchFamily="18" charset="0"/>
                        </a:rPr>
                        <a:t>14.7</a:t>
                      </a:r>
                      <a:endParaRPr lang="es-MX" sz="1600" b="0" i="0" u="none" strike="noStrike" dirty="0">
                        <a:solidFill>
                          <a:srgbClr val="000000"/>
                        </a:solidFill>
                        <a:effectLst/>
                        <a:latin typeface="Georgia" panose="02040502050405020303" pitchFamily="18" charset="0"/>
                      </a:endParaRPr>
                    </a:p>
                  </a:txBody>
                  <a:tcPr marL="9525" marR="9525" marT="9525" marB="0" anchor="b"/>
                </a:tc>
              </a:tr>
              <a:tr h="274921">
                <a:tc>
                  <a:txBody>
                    <a:bodyPr/>
                    <a:lstStyle/>
                    <a:p>
                      <a:pPr algn="ctr" fontAlgn="b"/>
                      <a:r>
                        <a:rPr lang="es-MX" sz="1600" b="1" u="none" strike="noStrike" dirty="0">
                          <a:effectLst/>
                          <a:latin typeface="Georgia" panose="02040502050405020303" pitchFamily="18" charset="0"/>
                        </a:rPr>
                        <a:t>2</a:t>
                      </a:r>
                      <a:endParaRPr lang="es-MX" sz="1600" b="1"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s-MX" sz="1600" u="none" strike="noStrike" dirty="0">
                          <a:effectLst/>
                          <a:latin typeface="Georgia" panose="02040502050405020303" pitchFamily="18" charset="0"/>
                        </a:rPr>
                        <a:t>38.7</a:t>
                      </a:r>
                      <a:endParaRPr lang="es-MX" sz="1600" b="0" i="0" u="none" strike="noStrike" dirty="0">
                        <a:solidFill>
                          <a:srgbClr val="000000"/>
                        </a:solidFill>
                        <a:effectLst/>
                        <a:latin typeface="Georgia" panose="02040502050405020303" pitchFamily="18" charset="0"/>
                      </a:endParaRPr>
                    </a:p>
                  </a:txBody>
                  <a:tcPr marL="9525" marR="9525" marT="9525" marB="0" anchor="b"/>
                </a:tc>
              </a:tr>
              <a:tr h="274921">
                <a:tc>
                  <a:txBody>
                    <a:bodyPr/>
                    <a:lstStyle/>
                    <a:p>
                      <a:pPr algn="ctr" fontAlgn="b"/>
                      <a:r>
                        <a:rPr lang="es-MX" sz="1600" b="1" u="none" strike="noStrike" dirty="0">
                          <a:effectLst/>
                          <a:latin typeface="Georgia" panose="02040502050405020303" pitchFamily="18" charset="0"/>
                        </a:rPr>
                        <a:t>3</a:t>
                      </a:r>
                      <a:endParaRPr lang="es-MX" sz="1600" b="1"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s-MX" sz="1600" u="none" strike="noStrike" dirty="0">
                          <a:effectLst/>
                          <a:latin typeface="Georgia" panose="02040502050405020303" pitchFamily="18" charset="0"/>
                        </a:rPr>
                        <a:t>32.3</a:t>
                      </a:r>
                      <a:endParaRPr lang="es-MX" sz="1600" b="0" i="0" u="none" strike="noStrike" dirty="0">
                        <a:solidFill>
                          <a:srgbClr val="000000"/>
                        </a:solidFill>
                        <a:effectLst/>
                        <a:latin typeface="Georgia" panose="02040502050405020303" pitchFamily="18" charset="0"/>
                      </a:endParaRPr>
                    </a:p>
                  </a:txBody>
                  <a:tcPr marL="9525" marR="9525" marT="9525" marB="0" anchor="b"/>
                </a:tc>
              </a:tr>
              <a:tr h="274921">
                <a:tc>
                  <a:txBody>
                    <a:bodyPr/>
                    <a:lstStyle/>
                    <a:p>
                      <a:pPr algn="ctr" fontAlgn="b"/>
                      <a:r>
                        <a:rPr lang="es-MX" sz="1600" b="1" u="none" strike="noStrike" dirty="0">
                          <a:effectLst/>
                          <a:latin typeface="Georgia" panose="02040502050405020303" pitchFamily="18" charset="0"/>
                        </a:rPr>
                        <a:t>4 (Más alto)</a:t>
                      </a:r>
                      <a:endParaRPr lang="es-MX" sz="1600" b="1" i="0" u="none" strike="noStrike" dirty="0">
                        <a:solidFill>
                          <a:srgbClr val="000000"/>
                        </a:solidFill>
                        <a:effectLst/>
                        <a:latin typeface="Georgia" panose="02040502050405020303" pitchFamily="18" charset="0"/>
                      </a:endParaRPr>
                    </a:p>
                  </a:txBody>
                  <a:tcPr marL="9525" marR="9525" marT="9525" marB="0" anchor="b">
                    <a:solidFill>
                      <a:srgbClr val="92D050"/>
                    </a:solidFill>
                  </a:tcPr>
                </a:tc>
                <a:tc>
                  <a:txBody>
                    <a:bodyPr/>
                    <a:lstStyle/>
                    <a:p>
                      <a:pPr algn="ctr" fontAlgn="b"/>
                      <a:r>
                        <a:rPr lang="es-MX" sz="1600" u="none" strike="noStrike" dirty="0">
                          <a:effectLst/>
                          <a:latin typeface="Georgia" panose="02040502050405020303" pitchFamily="18" charset="0"/>
                        </a:rPr>
                        <a:t>14.3</a:t>
                      </a:r>
                      <a:endParaRPr lang="es-MX" sz="1600" b="0" i="0" u="none" strike="noStrike" dirty="0">
                        <a:solidFill>
                          <a:srgbClr val="000000"/>
                        </a:solidFill>
                        <a:effectLst/>
                        <a:latin typeface="Georgia" panose="02040502050405020303" pitchFamily="18" charset="0"/>
                      </a:endParaRPr>
                    </a:p>
                  </a:txBody>
                  <a:tcPr marL="9525" marR="9525" marT="9525" marB="0" anchor="b"/>
                </a:tc>
              </a:tr>
            </a:tbl>
          </a:graphicData>
        </a:graphic>
      </p:graphicFrame>
      <p:sp>
        <p:nvSpPr>
          <p:cNvPr id="9" name="CuadroTexto 8"/>
          <p:cNvSpPr txBox="1"/>
          <p:nvPr/>
        </p:nvSpPr>
        <p:spPr>
          <a:xfrm>
            <a:off x="152400" y="22034"/>
            <a:ext cx="8812088" cy="1200329"/>
          </a:xfrm>
          <a:prstGeom prst="rect">
            <a:avLst/>
          </a:prstGeom>
          <a:noFill/>
        </p:spPr>
        <p:txBody>
          <a:bodyPr wrap="square" rtlCol="0">
            <a:spAutoFit/>
          </a:bodyPr>
          <a:lstStyle/>
          <a:p>
            <a:pPr algn="ctr"/>
            <a:r>
              <a:rPr lang="es-MX" sz="2400" b="1" dirty="0" smtClean="0">
                <a:solidFill>
                  <a:prstClr val="black"/>
                </a:solidFill>
                <a:latin typeface="Georgia" panose="02040502050405020303" pitchFamily="18" charset="0"/>
              </a:rPr>
              <a:t>Más del 80 por ciento de los directores promovieron el desarrollo de habilidades socioemocionales en sus alumnos en 2016 </a:t>
            </a:r>
          </a:p>
        </p:txBody>
      </p:sp>
      <p:sp>
        <p:nvSpPr>
          <p:cNvPr id="10" name="CuadroTexto 9"/>
          <p:cNvSpPr txBox="1"/>
          <p:nvPr/>
        </p:nvSpPr>
        <p:spPr>
          <a:xfrm>
            <a:off x="5510064" y="5186008"/>
            <a:ext cx="3024336" cy="923330"/>
          </a:xfrm>
          <a:prstGeom prst="rect">
            <a:avLst/>
          </a:prstGeom>
          <a:noFill/>
          <a:ln>
            <a:solidFill>
              <a:schemeClr val="tx1">
                <a:lumMod val="95000"/>
                <a:lumOff val="5000"/>
              </a:schemeClr>
            </a:solidFill>
          </a:ln>
        </p:spPr>
        <p:txBody>
          <a:bodyPr wrap="square" rtlCol="0">
            <a:spAutoFit/>
          </a:bodyPr>
          <a:lstStyle/>
          <a:p>
            <a:pPr algn="ctr"/>
            <a:r>
              <a:rPr lang="es-MX" dirty="0" smtClean="0">
                <a:solidFill>
                  <a:prstClr val="black"/>
                </a:solidFill>
                <a:latin typeface="Georgia" panose="02040502050405020303" pitchFamily="18" charset="0"/>
              </a:rPr>
              <a:t>La perseverancia es importante para la permanencia y logro escolar</a:t>
            </a:r>
            <a:endParaRPr lang="es-MX" dirty="0">
              <a:solidFill>
                <a:prstClr val="black"/>
              </a:solidFill>
              <a:latin typeface="Georgia" panose="02040502050405020303" pitchFamily="18" charset="0"/>
            </a:endParaRPr>
          </a:p>
        </p:txBody>
      </p:sp>
      <p:graphicFrame>
        <p:nvGraphicFramePr>
          <p:cNvPr id="11" name="Gráfico 10"/>
          <p:cNvGraphicFramePr>
            <a:graphicFrameLocks/>
          </p:cNvGraphicFramePr>
          <p:nvPr>
            <p:extLst>
              <p:ext uri="{D42A27DB-BD31-4B8C-83A1-F6EECF244321}">
                <p14:modId xmlns:p14="http://schemas.microsoft.com/office/powerpoint/2010/main" val="2257000623"/>
              </p:ext>
            </p:extLst>
          </p:nvPr>
        </p:nvGraphicFramePr>
        <p:xfrm>
          <a:off x="304800" y="1249033"/>
          <a:ext cx="8229600" cy="3178895"/>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p:cNvSpPr txBox="1"/>
          <p:nvPr/>
        </p:nvSpPr>
        <p:spPr>
          <a:xfrm>
            <a:off x="1381708" y="4559433"/>
            <a:ext cx="4419600" cy="369332"/>
          </a:xfrm>
          <a:prstGeom prst="rect">
            <a:avLst/>
          </a:prstGeom>
          <a:noFill/>
        </p:spPr>
        <p:txBody>
          <a:bodyPr wrap="square" rtlCol="0">
            <a:spAutoFit/>
          </a:bodyPr>
          <a:lstStyle/>
          <a:p>
            <a:r>
              <a:rPr lang="es-MX" dirty="0" smtClean="0">
                <a:latin typeface="Georgia" panose="02040502050405020303" pitchFamily="18" charset="0"/>
              </a:rPr>
              <a:t>Nivel de Perseverancia (PLANEA 2015)</a:t>
            </a:r>
            <a:endParaRPr lang="es-MX" dirty="0">
              <a:latin typeface="Georgia" panose="02040502050405020303" pitchFamily="18" charset="0"/>
            </a:endParaRPr>
          </a:p>
        </p:txBody>
      </p:sp>
      <p:sp>
        <p:nvSpPr>
          <p:cNvPr id="7"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30</a:t>
            </a:fld>
            <a:endParaRPr lang="es-ES" dirty="0">
              <a:solidFill>
                <a:schemeClr val="tx1">
                  <a:lumMod val="50000"/>
                  <a:lumOff val="50000"/>
                </a:schemeClr>
              </a:solidFill>
            </a:endParaRPr>
          </a:p>
        </p:txBody>
      </p:sp>
    </p:spTree>
    <p:extLst>
      <p:ext uri="{BB962C8B-B14F-4D97-AF65-F5344CB8AC3E}">
        <p14:creationId xmlns:p14="http://schemas.microsoft.com/office/powerpoint/2010/main" val="635831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226044172"/>
              </p:ext>
            </p:extLst>
          </p:nvPr>
        </p:nvGraphicFramePr>
        <p:xfrm>
          <a:off x="381000" y="1522799"/>
          <a:ext cx="8171543" cy="4691608"/>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txBox="1">
            <a:spLocks/>
          </p:cNvSpPr>
          <p:nvPr/>
        </p:nvSpPr>
        <p:spPr>
          <a:xfrm>
            <a:off x="0" y="53340"/>
            <a:ext cx="9144000" cy="1028699"/>
          </a:xfrm>
          <a:prstGeom prst="rect">
            <a:avLst/>
          </a:prstGeom>
        </p:spPr>
        <p:txBody>
          <a:bodyPr anchor="ctr">
            <a:normAutofit fontScale="97500"/>
          </a:bodyPr>
          <a:lstStyle>
            <a:lvl1pPr algn="ctr" rtl="0" eaLnBrk="0" fontAlgn="base" hangingPunct="0">
              <a:spcBef>
                <a:spcPct val="0"/>
              </a:spcBef>
              <a:spcAft>
                <a:spcPct val="0"/>
              </a:spcAft>
              <a:defRPr sz="2400" kern="1200">
                <a:solidFill>
                  <a:schemeClr val="tx1"/>
                </a:solidFill>
                <a:latin typeface="Georgia" pitchFamily="18" charset="0"/>
                <a:ea typeface="+mj-ea"/>
                <a:cs typeface="+mj-cs"/>
              </a:defRPr>
            </a:lvl1pPr>
            <a:lvl2pPr algn="ctr" rtl="0" eaLnBrk="0" fontAlgn="base" hangingPunct="0">
              <a:spcBef>
                <a:spcPct val="0"/>
              </a:spcBef>
              <a:spcAft>
                <a:spcPct val="0"/>
              </a:spcAft>
              <a:defRPr sz="2400">
                <a:solidFill>
                  <a:schemeClr val="tx1"/>
                </a:solidFill>
                <a:latin typeface="Georgia" pitchFamily="18" charset="0"/>
              </a:defRPr>
            </a:lvl2pPr>
            <a:lvl3pPr algn="ctr" rtl="0" eaLnBrk="0" fontAlgn="base" hangingPunct="0">
              <a:spcBef>
                <a:spcPct val="0"/>
              </a:spcBef>
              <a:spcAft>
                <a:spcPct val="0"/>
              </a:spcAft>
              <a:defRPr sz="2400">
                <a:solidFill>
                  <a:schemeClr val="tx1"/>
                </a:solidFill>
                <a:latin typeface="Georgia" pitchFamily="18" charset="0"/>
              </a:defRPr>
            </a:lvl3pPr>
            <a:lvl4pPr algn="ctr" rtl="0" eaLnBrk="0" fontAlgn="base" hangingPunct="0">
              <a:spcBef>
                <a:spcPct val="0"/>
              </a:spcBef>
              <a:spcAft>
                <a:spcPct val="0"/>
              </a:spcAft>
              <a:defRPr sz="2400">
                <a:solidFill>
                  <a:schemeClr val="tx1"/>
                </a:solidFill>
                <a:latin typeface="Georgia" pitchFamily="18" charset="0"/>
              </a:defRPr>
            </a:lvl4pPr>
            <a:lvl5pPr algn="ctr" rtl="0" eaLnBrk="0" fontAlgn="base" hangingPunct="0">
              <a:spcBef>
                <a:spcPct val="0"/>
              </a:spcBef>
              <a:spcAft>
                <a:spcPct val="0"/>
              </a:spcAft>
              <a:defRPr sz="2400">
                <a:solidFill>
                  <a:schemeClr val="tx1"/>
                </a:solidFill>
                <a:latin typeface="Georgia" pitchFamily="18" charset="0"/>
              </a:defRPr>
            </a:lvl5pPr>
            <a:lvl6pPr marL="342900" algn="ctr" rtl="0" fontAlgn="base">
              <a:spcBef>
                <a:spcPct val="0"/>
              </a:spcBef>
              <a:spcAft>
                <a:spcPct val="0"/>
              </a:spcAft>
              <a:defRPr sz="2400">
                <a:solidFill>
                  <a:schemeClr val="tx1"/>
                </a:solidFill>
                <a:latin typeface="Georgia" pitchFamily="18" charset="0"/>
              </a:defRPr>
            </a:lvl6pPr>
            <a:lvl7pPr marL="685800" algn="ctr" rtl="0" fontAlgn="base">
              <a:spcBef>
                <a:spcPct val="0"/>
              </a:spcBef>
              <a:spcAft>
                <a:spcPct val="0"/>
              </a:spcAft>
              <a:defRPr sz="2400">
                <a:solidFill>
                  <a:schemeClr val="tx1"/>
                </a:solidFill>
                <a:latin typeface="Georgia" pitchFamily="18" charset="0"/>
              </a:defRPr>
            </a:lvl7pPr>
            <a:lvl8pPr marL="1028700" algn="ctr" rtl="0" fontAlgn="base">
              <a:spcBef>
                <a:spcPct val="0"/>
              </a:spcBef>
              <a:spcAft>
                <a:spcPct val="0"/>
              </a:spcAft>
              <a:defRPr sz="2400">
                <a:solidFill>
                  <a:schemeClr val="tx1"/>
                </a:solidFill>
                <a:latin typeface="Georgia" pitchFamily="18" charset="0"/>
              </a:defRPr>
            </a:lvl8pPr>
            <a:lvl9pPr marL="1371600" algn="ctr" rtl="0" fontAlgn="base">
              <a:spcBef>
                <a:spcPct val="0"/>
              </a:spcBef>
              <a:spcAft>
                <a:spcPct val="0"/>
              </a:spcAft>
              <a:defRPr sz="2400">
                <a:solidFill>
                  <a:schemeClr val="tx1"/>
                </a:solidFill>
                <a:latin typeface="Georgia" pitchFamily="18" charset="0"/>
              </a:defRPr>
            </a:lvl9pPr>
          </a:lstStyle>
          <a:p>
            <a:r>
              <a:rPr lang="es-ES" b="1" dirty="0" smtClean="0">
                <a:cs typeface="Goudy Old Style"/>
              </a:rPr>
              <a:t>Esto es importante por los vínculos entre el desarrollo de habilidades socioemocionales y el logro de aprendizaje</a:t>
            </a:r>
          </a:p>
        </p:txBody>
      </p:sp>
      <p:sp>
        <p:nvSpPr>
          <p:cNvPr id="7" name="Elipse 6"/>
          <p:cNvSpPr/>
          <p:nvPr/>
        </p:nvSpPr>
        <p:spPr>
          <a:xfrm>
            <a:off x="1402080" y="4225653"/>
            <a:ext cx="631372" cy="6168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7153365" y="4565886"/>
            <a:ext cx="631372" cy="5044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p:nvSpPr>
        <p:spPr>
          <a:xfrm>
            <a:off x="7164795" y="3828257"/>
            <a:ext cx="631372" cy="504440"/>
          </a:xfrm>
          <a:prstGeom prst="ellipse">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ipse 10"/>
          <p:cNvSpPr/>
          <p:nvPr/>
        </p:nvSpPr>
        <p:spPr>
          <a:xfrm>
            <a:off x="3353134" y="3782537"/>
            <a:ext cx="631372" cy="616857"/>
          </a:xfrm>
          <a:prstGeom prst="ellipse">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rot="16200000">
            <a:off x="-518826" y="4022597"/>
            <a:ext cx="1494972" cy="307777"/>
          </a:xfrm>
          <a:prstGeom prst="rect">
            <a:avLst/>
          </a:prstGeom>
          <a:noFill/>
        </p:spPr>
        <p:txBody>
          <a:bodyPr wrap="square" rtlCol="0">
            <a:spAutoFit/>
          </a:bodyPr>
          <a:lstStyle/>
          <a:p>
            <a:r>
              <a:rPr lang="es-MX" sz="1400" b="1" dirty="0" smtClean="0">
                <a:latin typeface="Georgia" panose="02040502050405020303" pitchFamily="18" charset="0"/>
              </a:rPr>
              <a:t>Perseverancia</a:t>
            </a:r>
            <a:endParaRPr lang="es-MX" sz="1400" b="1" dirty="0">
              <a:latin typeface="Georgia" panose="02040502050405020303" pitchFamily="18" charset="0"/>
            </a:endParaRPr>
          </a:p>
        </p:txBody>
      </p:sp>
      <p:sp>
        <p:nvSpPr>
          <p:cNvPr id="2" name="1 Rectángulo"/>
          <p:cNvSpPr/>
          <p:nvPr/>
        </p:nvSpPr>
        <p:spPr>
          <a:xfrm>
            <a:off x="251520" y="1230412"/>
            <a:ext cx="8856984" cy="584775"/>
          </a:xfrm>
          <a:prstGeom prst="rect">
            <a:avLst/>
          </a:prstGeom>
        </p:spPr>
        <p:txBody>
          <a:bodyPr wrap="square">
            <a:spAutoFit/>
          </a:bodyPr>
          <a:lstStyle/>
          <a:p>
            <a:pPr algn="ctr"/>
            <a:r>
              <a:rPr lang="es-ES" sz="1600" dirty="0" smtClean="0">
                <a:latin typeface="Georgia" pitchFamily="18" charset="0"/>
                <a:cs typeface="Goudy Old Style"/>
              </a:rPr>
              <a:t>Los alumnos con mayores habilidades socioemocionales obtienen mayores niveles de logro escolar y las brechas asociadas a la condición socioeconómica se reducen</a:t>
            </a:r>
            <a:endParaRPr lang="es-ES" sz="1600" dirty="0">
              <a:latin typeface="Georgia" pitchFamily="18" charset="0"/>
              <a:cs typeface="Goudy Old Style"/>
            </a:endParaRPr>
          </a:p>
        </p:txBody>
      </p:sp>
      <p:sp>
        <p:nvSpPr>
          <p:cNvPr id="12"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31</a:t>
            </a:fld>
            <a:endParaRPr lang="es-ES" dirty="0">
              <a:solidFill>
                <a:schemeClr val="tx1">
                  <a:lumMod val="50000"/>
                  <a:lumOff val="50000"/>
                </a:schemeClr>
              </a:solidFill>
            </a:endParaRPr>
          </a:p>
        </p:txBody>
      </p:sp>
    </p:spTree>
    <p:extLst>
      <p:ext uri="{BB962C8B-B14F-4D97-AF65-F5344CB8AC3E}">
        <p14:creationId xmlns:p14="http://schemas.microsoft.com/office/powerpoint/2010/main" val="3462069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53640" y="544"/>
            <a:ext cx="9044639" cy="1196752"/>
          </a:xfrm>
          <a:prstGeom prst="rect">
            <a:avLst/>
          </a:prstGeom>
          <a:noFill/>
        </p:spPr>
        <p:txBody>
          <a:bodyPr wrap="square" rtlCol="0" anchor="ctr" anchorCtr="0">
            <a:noAutofit/>
          </a:bodyPr>
          <a:lstStyle/>
          <a:p>
            <a:pPr algn="ctr" eaLnBrk="0" fontAlgn="base" hangingPunct="0">
              <a:spcBef>
                <a:spcPct val="0"/>
              </a:spcBef>
              <a:spcAft>
                <a:spcPct val="0"/>
              </a:spcAft>
            </a:pPr>
            <a:r>
              <a:rPr lang="es-MX" sz="2400" b="1" dirty="0" smtClean="0">
                <a:solidFill>
                  <a:prstClr val="black"/>
                </a:solidFill>
                <a:latin typeface="Georgia" pitchFamily="18" charset="0"/>
                <a:cs typeface="Arial" charset="0"/>
              </a:rPr>
              <a:t>Es preciso seguir insistiendo en las acciones contra el abandono: en el último año aumentó la tasa en </a:t>
            </a:r>
            <a:r>
              <a:rPr lang="es-MX" sz="2400" b="1" dirty="0">
                <a:solidFill>
                  <a:prstClr val="black"/>
                </a:solidFill>
                <a:latin typeface="Georgia" pitchFamily="18" charset="0"/>
                <a:cs typeface="Arial" charset="0"/>
              </a:rPr>
              <a:t>611 planteles </a:t>
            </a:r>
            <a:r>
              <a:rPr lang="es-MX" sz="2400" b="1" dirty="0" smtClean="0">
                <a:solidFill>
                  <a:prstClr val="black"/>
                </a:solidFill>
                <a:latin typeface="Georgia" pitchFamily="18" charset="0"/>
                <a:cs typeface="Arial" charset="0"/>
              </a:rPr>
              <a:t>públicos (47% de los planteles objetivo).</a:t>
            </a:r>
            <a:endParaRPr lang="es-MX" sz="2400" b="1" dirty="0">
              <a:solidFill>
                <a:prstClr val="black"/>
              </a:solidFill>
              <a:latin typeface="Georgia" pitchFamily="18" charset="0"/>
              <a:cs typeface="Arial" charset="0"/>
            </a:endParaRPr>
          </a:p>
        </p:txBody>
      </p:sp>
      <p:sp>
        <p:nvSpPr>
          <p:cNvPr id="7" name="CuadroTexto 6"/>
          <p:cNvSpPr txBox="1"/>
          <p:nvPr/>
        </p:nvSpPr>
        <p:spPr>
          <a:xfrm>
            <a:off x="6389878" y="2677245"/>
            <a:ext cx="2656152" cy="1569660"/>
          </a:xfrm>
          <a:prstGeom prst="rect">
            <a:avLst/>
          </a:prstGeom>
          <a:noFill/>
        </p:spPr>
        <p:txBody>
          <a:bodyPr wrap="square" rtlCol="0">
            <a:spAutoFit/>
          </a:bodyPr>
          <a:lstStyle/>
          <a:p>
            <a:pPr algn="just" eaLnBrk="0" fontAlgn="base" hangingPunct="0">
              <a:spcBef>
                <a:spcPct val="0"/>
              </a:spcBef>
              <a:spcAft>
                <a:spcPct val="0"/>
              </a:spcAft>
            </a:pPr>
            <a:r>
              <a:rPr lang="es-MX" sz="1200" dirty="0">
                <a:solidFill>
                  <a:prstClr val="black"/>
                </a:solidFill>
                <a:latin typeface="Georgia" panose="02040502050405020303" pitchFamily="18" charset="0"/>
                <a:cs typeface="Arial" charset="0"/>
              </a:rPr>
              <a:t>*</a:t>
            </a:r>
            <a:r>
              <a:rPr lang="es-MX" sz="1200" dirty="0" smtClean="0">
                <a:solidFill>
                  <a:prstClr val="black"/>
                </a:solidFill>
                <a:latin typeface="Georgia" panose="02040502050405020303" pitchFamily="18" charset="0"/>
                <a:cs typeface="Arial" charset="0"/>
              </a:rPr>
              <a:t>Planteles con tasas de abandono superiores a 12.6 de 2011 a 2014 que tienen más de 100 estudiantes en la modalidad escolarizada, de los subsistemas: </a:t>
            </a:r>
            <a:r>
              <a:rPr lang="es-MX" sz="1200" dirty="0">
                <a:solidFill>
                  <a:prstClr val="black"/>
                </a:solidFill>
                <a:latin typeface="Georgia" panose="02040502050405020303" pitchFamily="18" charset="0"/>
                <a:cs typeface="Arial" charset="0"/>
              </a:rPr>
              <a:t>Bachilleratos estatales, </a:t>
            </a:r>
            <a:r>
              <a:rPr lang="es-MX" sz="1200" dirty="0" err="1">
                <a:solidFill>
                  <a:prstClr val="black"/>
                </a:solidFill>
                <a:latin typeface="Georgia" panose="02040502050405020303" pitchFamily="18" charset="0"/>
                <a:cs typeface="Arial" charset="0"/>
              </a:rPr>
              <a:t>CECYTEs</a:t>
            </a:r>
            <a:r>
              <a:rPr lang="es-MX" sz="1200" dirty="0">
                <a:solidFill>
                  <a:prstClr val="black"/>
                </a:solidFill>
                <a:latin typeface="Georgia" panose="02040502050405020303" pitchFamily="18" charset="0"/>
                <a:cs typeface="Arial" charset="0"/>
              </a:rPr>
              <a:t>, COBACH, </a:t>
            </a:r>
            <a:r>
              <a:rPr lang="es-MX" sz="1200" dirty="0" err="1">
                <a:solidFill>
                  <a:prstClr val="black"/>
                </a:solidFill>
                <a:latin typeface="Georgia" panose="02040502050405020303" pitchFamily="18" charset="0"/>
                <a:cs typeface="Arial" charset="0"/>
              </a:rPr>
              <a:t>ColBach</a:t>
            </a:r>
            <a:r>
              <a:rPr lang="es-MX" sz="1200" dirty="0">
                <a:solidFill>
                  <a:prstClr val="black"/>
                </a:solidFill>
                <a:latin typeface="Georgia" panose="02040502050405020303" pitchFamily="18" charset="0"/>
                <a:cs typeface="Arial" charset="0"/>
              </a:rPr>
              <a:t>, CONALEP, DGB, DGECYTM, DGETA, DGETI, EMSAD, </a:t>
            </a:r>
            <a:r>
              <a:rPr lang="es-MX" sz="1200" dirty="0" err="1" smtClean="0">
                <a:solidFill>
                  <a:prstClr val="black"/>
                </a:solidFill>
                <a:latin typeface="Georgia" panose="02040502050405020303" pitchFamily="18" charset="0"/>
                <a:cs typeface="Arial" charset="0"/>
              </a:rPr>
              <a:t>Telebach</a:t>
            </a:r>
            <a:r>
              <a:rPr lang="es-MX" sz="1200" dirty="0" smtClean="0">
                <a:solidFill>
                  <a:prstClr val="black"/>
                </a:solidFill>
                <a:latin typeface="Georgia" panose="02040502050405020303" pitchFamily="18" charset="0"/>
                <a:cs typeface="Arial" charset="0"/>
              </a:rPr>
              <a:t>.</a:t>
            </a:r>
            <a:endParaRPr lang="es-MX" sz="1200" dirty="0">
              <a:solidFill>
                <a:prstClr val="black"/>
              </a:solidFill>
              <a:latin typeface="Georgia" panose="02040502050405020303" pitchFamily="18" charset="0"/>
              <a:cs typeface="Arial" charset="0"/>
            </a:endParaRPr>
          </a:p>
        </p:txBody>
      </p:sp>
      <p:graphicFrame>
        <p:nvGraphicFramePr>
          <p:cNvPr id="12" name="Gráfico 11"/>
          <p:cNvGraphicFramePr>
            <a:graphicFrameLocks/>
          </p:cNvGraphicFramePr>
          <p:nvPr>
            <p:extLst>
              <p:ext uri="{D42A27DB-BD31-4B8C-83A1-F6EECF244321}">
                <p14:modId xmlns:p14="http://schemas.microsoft.com/office/powerpoint/2010/main" val="4061731128"/>
              </p:ext>
            </p:extLst>
          </p:nvPr>
        </p:nvGraphicFramePr>
        <p:xfrm>
          <a:off x="251521" y="2525090"/>
          <a:ext cx="6048672" cy="399763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99361" y="1506092"/>
            <a:ext cx="8856984" cy="707886"/>
          </a:xfrm>
          <a:prstGeom prst="rect">
            <a:avLst/>
          </a:prstGeom>
        </p:spPr>
        <p:txBody>
          <a:bodyPr wrap="square">
            <a:spAutoFit/>
          </a:bodyPr>
          <a:lstStyle/>
          <a:p>
            <a:pPr algn="ctr" eaLnBrk="0" fontAlgn="base" hangingPunct="0">
              <a:spcBef>
                <a:spcPct val="0"/>
              </a:spcBef>
              <a:spcAft>
                <a:spcPct val="0"/>
              </a:spcAft>
            </a:pPr>
            <a:r>
              <a:rPr lang="es-MX" sz="2000" i="1" dirty="0" smtClean="0">
                <a:solidFill>
                  <a:prstClr val="black"/>
                </a:solidFill>
                <a:latin typeface="Georgia" pitchFamily="18" charset="0"/>
                <a:cs typeface="Arial" charset="0"/>
              </a:rPr>
              <a:t>Debe reforzarse la </a:t>
            </a:r>
            <a:r>
              <a:rPr lang="es-MX" sz="2000" i="1" dirty="0">
                <a:solidFill>
                  <a:prstClr val="black"/>
                </a:solidFill>
                <a:latin typeface="Georgia" pitchFamily="18" charset="0"/>
                <a:cs typeface="Arial" charset="0"/>
              </a:rPr>
              <a:t>focalización en planteles que no muestran tendencias sostenidas </a:t>
            </a:r>
            <a:r>
              <a:rPr lang="es-MX" sz="2000" i="1" dirty="0" smtClean="0">
                <a:solidFill>
                  <a:prstClr val="black"/>
                </a:solidFill>
                <a:latin typeface="Georgia" pitchFamily="18" charset="0"/>
                <a:cs typeface="Arial" charset="0"/>
              </a:rPr>
              <a:t>de disminución del abandono escolar</a:t>
            </a:r>
            <a:endParaRPr lang="es-MX" sz="2000" i="1" dirty="0">
              <a:solidFill>
                <a:prstClr val="black"/>
              </a:solidFill>
              <a:latin typeface="Georgia" pitchFamily="18" charset="0"/>
              <a:cs typeface="Arial" charset="0"/>
            </a:endParaRPr>
          </a:p>
        </p:txBody>
      </p:sp>
      <p:sp>
        <p:nvSpPr>
          <p:cNvPr id="9"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32</a:t>
            </a:fld>
            <a:endParaRPr lang="es-ES" dirty="0">
              <a:solidFill>
                <a:schemeClr val="tx1">
                  <a:lumMod val="50000"/>
                  <a:lumOff val="50000"/>
                </a:schemeClr>
              </a:solidFill>
            </a:endParaRPr>
          </a:p>
        </p:txBody>
      </p:sp>
    </p:spTree>
    <p:extLst>
      <p:ext uri="{BB962C8B-B14F-4D97-AF65-F5344CB8AC3E}">
        <p14:creationId xmlns:p14="http://schemas.microsoft.com/office/powerpoint/2010/main" val="125794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152400"/>
            <a:ext cx="8458200" cy="838200"/>
          </a:xfrm>
        </p:spPr>
        <p:txBody>
          <a:bodyPr>
            <a:normAutofit/>
          </a:bodyPr>
          <a:lstStyle/>
          <a:p>
            <a:pPr algn="ctr"/>
            <a:r>
              <a:rPr lang="es-MX" sz="2400" b="1" dirty="0">
                <a:solidFill>
                  <a:schemeClr val="tx1"/>
                </a:solidFill>
                <a:latin typeface="Georgia" panose="02040502050405020303" pitchFamily="18" charset="0"/>
              </a:rPr>
              <a:t>Acciones </a:t>
            </a:r>
            <a:r>
              <a:rPr lang="es-MX" sz="2400" b="1" dirty="0" smtClean="0">
                <a:solidFill>
                  <a:schemeClr val="tx1"/>
                </a:solidFill>
                <a:latin typeface="Georgia" panose="02040502050405020303" pitchFamily="18" charset="0"/>
              </a:rPr>
              <a:t>que deberán reforzarse para </a:t>
            </a:r>
            <a:r>
              <a:rPr lang="es-MX" sz="2400" b="1" dirty="0">
                <a:solidFill>
                  <a:schemeClr val="tx1"/>
                </a:solidFill>
                <a:latin typeface="Georgia" panose="02040502050405020303" pitchFamily="18" charset="0"/>
              </a:rPr>
              <a:t>continuar </a:t>
            </a:r>
            <a:r>
              <a:rPr lang="es-MX" sz="2400" b="1" dirty="0" smtClean="0">
                <a:solidFill>
                  <a:schemeClr val="tx1"/>
                </a:solidFill>
                <a:latin typeface="Georgia" panose="02040502050405020303" pitchFamily="18" charset="0"/>
              </a:rPr>
              <a:t>impulsando la </a:t>
            </a:r>
            <a:r>
              <a:rPr lang="es-MX" sz="2400" b="1" dirty="0">
                <a:solidFill>
                  <a:schemeClr val="tx1"/>
                </a:solidFill>
                <a:latin typeface="Georgia" panose="02040502050405020303" pitchFamily="18" charset="0"/>
              </a:rPr>
              <a:t>reducción del abandono escolar</a:t>
            </a:r>
          </a:p>
        </p:txBody>
      </p:sp>
      <p:sp>
        <p:nvSpPr>
          <p:cNvPr id="3" name="Marcador de contenido 2"/>
          <p:cNvSpPr>
            <a:spLocks noGrp="1"/>
          </p:cNvSpPr>
          <p:nvPr>
            <p:ph idx="1"/>
          </p:nvPr>
        </p:nvSpPr>
        <p:spPr>
          <a:xfrm>
            <a:off x="533400" y="1295400"/>
            <a:ext cx="8001000" cy="4689143"/>
          </a:xfrm>
        </p:spPr>
        <p:txBody>
          <a:bodyPr>
            <a:normAutofit fontScale="85000" lnSpcReduction="20000"/>
          </a:bodyPr>
          <a:lstStyle/>
          <a:p>
            <a:pPr marL="0" indent="0">
              <a:buNone/>
            </a:pPr>
            <a:endParaRPr lang="es-MX" dirty="0"/>
          </a:p>
          <a:p>
            <a:pPr marL="514350" indent="-514350">
              <a:buAutoNum type="arabicPeriod"/>
            </a:pPr>
            <a:r>
              <a:rPr lang="es-MX" sz="2000" dirty="0" smtClean="0"/>
              <a:t>Reforzar el seguimiento sistemático del ausentismo escolar.</a:t>
            </a:r>
          </a:p>
          <a:p>
            <a:pPr marL="514350" indent="-514350">
              <a:buAutoNum type="arabicPeriod"/>
            </a:pPr>
            <a:endParaRPr lang="es-MX" sz="2000" dirty="0" smtClean="0"/>
          </a:p>
          <a:p>
            <a:pPr marL="514350" indent="-514350">
              <a:buFont typeface="Wingdings 2"/>
              <a:buAutoNum type="arabicPeriod"/>
            </a:pPr>
            <a:r>
              <a:rPr lang="es-MX" sz="2000" dirty="0"/>
              <a:t>Preguntar diariamente a todos los maestros que impartían materias de primer año quiénes no asistieron a la primer </a:t>
            </a:r>
            <a:r>
              <a:rPr lang="es-MX" sz="2000" dirty="0" smtClean="0"/>
              <a:t>hora.</a:t>
            </a:r>
          </a:p>
          <a:p>
            <a:pPr marL="514350" indent="-514350">
              <a:buAutoNum type="arabicPeriod"/>
            </a:pPr>
            <a:endParaRPr lang="es-MX" sz="2000" dirty="0" smtClean="0"/>
          </a:p>
          <a:p>
            <a:pPr marL="514350" indent="-514350">
              <a:buAutoNum type="arabicPeriod"/>
            </a:pPr>
            <a:r>
              <a:rPr lang="es-MX" sz="2000" dirty="0" smtClean="0"/>
              <a:t>Tener sistemas de comunicación inmediata con los padres de familia (llamadas, mensajes de texto).</a:t>
            </a:r>
          </a:p>
          <a:p>
            <a:pPr marL="514350" indent="-514350">
              <a:buAutoNum type="arabicPeriod"/>
            </a:pPr>
            <a:endParaRPr lang="es-MX" sz="2000" dirty="0" smtClean="0"/>
          </a:p>
          <a:p>
            <a:pPr marL="514350" indent="-514350">
              <a:buAutoNum type="arabicPeriod"/>
            </a:pPr>
            <a:r>
              <a:rPr lang="es-MX" sz="2000" dirty="0" smtClean="0"/>
              <a:t>Analizar con las academias la trayectoria y desempeño de los estudiantes a nivel de grupo. </a:t>
            </a:r>
          </a:p>
          <a:p>
            <a:pPr marL="514350" indent="-514350">
              <a:buAutoNum type="arabicPeriod"/>
            </a:pPr>
            <a:endParaRPr lang="es-MX" sz="2000" dirty="0" smtClean="0"/>
          </a:p>
          <a:p>
            <a:pPr marL="514350" indent="-514350">
              <a:buAutoNum type="arabicPeriod"/>
            </a:pPr>
            <a:r>
              <a:rPr lang="es-MX" sz="2000" dirty="0" smtClean="0"/>
              <a:t>Seguir impulsando habilidades socioemocionales, a través de Construye T.</a:t>
            </a:r>
          </a:p>
          <a:p>
            <a:pPr marL="514350" indent="-514350">
              <a:buAutoNum type="arabicPeriod"/>
            </a:pPr>
            <a:endParaRPr lang="es-MX" sz="2000" dirty="0" smtClean="0"/>
          </a:p>
          <a:p>
            <a:pPr marL="514350" indent="-514350">
              <a:buAutoNum type="arabicPeriod"/>
            </a:pPr>
            <a:r>
              <a:rPr lang="es-MX" sz="2000" dirty="0" smtClean="0"/>
              <a:t>Reforzar el trabajo en aula que involucre a los estudiantes.</a:t>
            </a:r>
          </a:p>
          <a:p>
            <a:pPr marL="514350" indent="-514350">
              <a:buAutoNum type="arabicPeriod"/>
            </a:pPr>
            <a:endParaRPr lang="es-MX" sz="2000" dirty="0"/>
          </a:p>
          <a:p>
            <a:pPr marL="514350" indent="-514350">
              <a:buAutoNum type="arabicPeriod"/>
            </a:pPr>
            <a:r>
              <a:rPr lang="es-MX" sz="2000" dirty="0" smtClean="0"/>
              <a:t>Continuar apoyando los comités escolares a cargo de identificar a jóvenes en situación de riesgo y acercarles una beca a quien la requiera.</a:t>
            </a:r>
          </a:p>
          <a:p>
            <a:pPr marL="514350" indent="-514350">
              <a:buAutoNum type="arabicPeriod"/>
            </a:pPr>
            <a:endParaRPr lang="es-MX" sz="2000" dirty="0" smtClean="0"/>
          </a:p>
          <a:p>
            <a:pPr marL="514350" indent="-514350">
              <a:buAutoNum type="arabicPeriod"/>
            </a:pPr>
            <a:endParaRPr lang="es-MX" sz="2000" dirty="0"/>
          </a:p>
        </p:txBody>
      </p:sp>
      <p:sp>
        <p:nvSpPr>
          <p:cNvPr id="4"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33</a:t>
            </a:fld>
            <a:endParaRPr lang="es-ES" dirty="0">
              <a:solidFill>
                <a:schemeClr val="tx1">
                  <a:lumMod val="50000"/>
                  <a:lumOff val="50000"/>
                </a:schemeClr>
              </a:solidFill>
            </a:endParaRPr>
          </a:p>
        </p:txBody>
      </p:sp>
    </p:spTree>
    <p:extLst>
      <p:ext uri="{BB962C8B-B14F-4D97-AF65-F5344CB8AC3E}">
        <p14:creationId xmlns:p14="http://schemas.microsoft.com/office/powerpoint/2010/main" val="3742852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1800" y="-22834"/>
            <a:ext cx="7412844" cy="1143000"/>
          </a:xfrm>
        </p:spPr>
        <p:txBody>
          <a:bodyPr>
            <a:noAutofit/>
          </a:bodyPr>
          <a:lstStyle/>
          <a:p>
            <a:r>
              <a:rPr lang="es-MX" sz="2400" b="1" dirty="0" smtClean="0">
                <a:latin typeface="Georgia" panose="02040502050405020303" pitchFamily="18" charset="0"/>
              </a:rPr>
              <a:t>La tasa de abandono escolar se ha reducido en la mayor parte de las entidades federativas</a:t>
            </a:r>
            <a:endParaRPr lang="es-MX" sz="2400" b="1" dirty="0">
              <a:latin typeface="Georgia" panose="02040502050405020303" pitchFamily="18" charset="0"/>
            </a:endParaRPr>
          </a:p>
        </p:txBody>
      </p:sp>
      <p:graphicFrame>
        <p:nvGraphicFramePr>
          <p:cNvPr id="6" name="Marcador de contenido 5"/>
          <p:cNvGraphicFramePr>
            <a:graphicFrameLocks noGrp="1"/>
          </p:cNvGraphicFramePr>
          <p:nvPr>
            <p:ph idx="1"/>
            <p:extLst/>
          </p:nvPr>
        </p:nvGraphicFramePr>
        <p:xfrm>
          <a:off x="323850" y="2264098"/>
          <a:ext cx="8569325" cy="3973190"/>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2843113" y="6279123"/>
            <a:ext cx="6121375" cy="246221"/>
          </a:xfrm>
          <a:prstGeom prst="rect">
            <a:avLst/>
          </a:prstGeom>
          <a:noFill/>
        </p:spPr>
        <p:txBody>
          <a:bodyPr wrap="square" rtlCol="0">
            <a:spAutoFit/>
          </a:bodyPr>
          <a:lstStyle/>
          <a:p>
            <a:pPr algn="r" eaLnBrk="0" fontAlgn="base" hangingPunct="0">
              <a:spcBef>
                <a:spcPct val="0"/>
              </a:spcBef>
              <a:spcAft>
                <a:spcPct val="0"/>
              </a:spcAft>
            </a:pPr>
            <a:r>
              <a:rPr lang="es-MX" sz="1000" dirty="0" smtClean="0">
                <a:solidFill>
                  <a:prstClr val="black"/>
                </a:solidFill>
                <a:latin typeface="Georgia" panose="02040502050405020303" pitchFamily="18" charset="0"/>
                <a:cs typeface="Arial" charset="0"/>
              </a:rPr>
              <a:t>Fuente: estimaciones de la SEMS con base en el Formato 911 de Educación Media Superior</a:t>
            </a:r>
            <a:endParaRPr lang="es-MX" sz="1000" dirty="0">
              <a:solidFill>
                <a:prstClr val="black"/>
              </a:solidFill>
              <a:latin typeface="Georgia" panose="02040502050405020303" pitchFamily="18" charset="0"/>
              <a:cs typeface="Arial" charset="0"/>
            </a:endParaRPr>
          </a:p>
        </p:txBody>
      </p:sp>
      <p:sp>
        <p:nvSpPr>
          <p:cNvPr id="4" name="CuadroTexto 3"/>
          <p:cNvSpPr txBox="1"/>
          <p:nvPr/>
        </p:nvSpPr>
        <p:spPr>
          <a:xfrm>
            <a:off x="340965" y="1256437"/>
            <a:ext cx="8569325" cy="877163"/>
          </a:xfrm>
          <a:prstGeom prst="rect">
            <a:avLst/>
          </a:prstGeom>
          <a:noFill/>
        </p:spPr>
        <p:txBody>
          <a:bodyPr wrap="square" rtlCol="0">
            <a:spAutoFit/>
          </a:bodyPr>
          <a:lstStyle/>
          <a:p>
            <a:pPr algn="ctr" eaLnBrk="0" fontAlgn="base" hangingPunct="0">
              <a:spcBef>
                <a:spcPct val="0"/>
              </a:spcBef>
              <a:spcAft>
                <a:spcPct val="0"/>
              </a:spcAft>
            </a:pPr>
            <a:r>
              <a:rPr lang="es-MX" sz="1700" dirty="0" smtClean="0">
                <a:solidFill>
                  <a:prstClr val="black"/>
                </a:solidFill>
                <a:latin typeface="Georgia" panose="02040502050405020303" pitchFamily="18" charset="0"/>
                <a:cs typeface="Arial" charset="0"/>
              </a:rPr>
              <a:t>Sin embargo, aún hay 9 entidades federativas con tasas de abandono supriores al 15%.</a:t>
            </a:r>
          </a:p>
          <a:p>
            <a:pPr algn="ctr" eaLnBrk="0" fontAlgn="base" hangingPunct="0">
              <a:spcBef>
                <a:spcPct val="0"/>
              </a:spcBef>
              <a:spcAft>
                <a:spcPct val="0"/>
              </a:spcAft>
            </a:pPr>
            <a:r>
              <a:rPr lang="es-MX" sz="1700" dirty="0" smtClean="0">
                <a:solidFill>
                  <a:prstClr val="black"/>
                </a:solidFill>
                <a:latin typeface="Georgia" panose="02040502050405020303" pitchFamily="18" charset="0"/>
                <a:cs typeface="Arial" charset="0"/>
              </a:rPr>
              <a:t>Es necesario redoblar esfuerzos y focalizar acciones en planteles prioritarios para alcanzar la meta de 9% en 2017-2018</a:t>
            </a:r>
            <a:endParaRPr lang="es-MX" sz="1700" dirty="0">
              <a:solidFill>
                <a:prstClr val="black"/>
              </a:solidFill>
              <a:latin typeface="Georgia" panose="02040502050405020303" pitchFamily="18" charset="0"/>
              <a:cs typeface="Arial" charset="0"/>
            </a:endParaRPr>
          </a:p>
        </p:txBody>
      </p:sp>
      <p:sp>
        <p:nvSpPr>
          <p:cNvPr id="5"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4</a:t>
            </a:fld>
            <a:endParaRPr lang="es-ES" dirty="0">
              <a:solidFill>
                <a:schemeClr val="tx1">
                  <a:lumMod val="50000"/>
                  <a:lumOff val="50000"/>
                </a:schemeClr>
              </a:solidFill>
            </a:endParaRPr>
          </a:p>
        </p:txBody>
      </p:sp>
    </p:spTree>
    <p:extLst>
      <p:ext uri="{BB962C8B-B14F-4D97-AF65-F5344CB8AC3E}">
        <p14:creationId xmlns:p14="http://schemas.microsoft.com/office/powerpoint/2010/main" val="3800497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5770" y="0"/>
            <a:ext cx="8305800" cy="762000"/>
          </a:xfrm>
        </p:spPr>
        <p:txBody>
          <a:bodyPr>
            <a:noAutofit/>
          </a:bodyPr>
          <a:lstStyle/>
          <a:p>
            <a:r>
              <a:rPr lang="es-MX" sz="2400" b="1" dirty="0" smtClean="0">
                <a:latin typeface="Georgia" panose="02040502050405020303" pitchFamily="18" charset="0"/>
              </a:rPr>
              <a:t>Trayectoria escolar </a:t>
            </a:r>
            <a:r>
              <a:rPr lang="es-MX" sz="2400" b="1" dirty="0" smtClean="0"/>
              <a:t>de una cohorte hipotética</a:t>
            </a:r>
            <a:endParaRPr lang="es-MX" sz="2400" b="1" dirty="0">
              <a:latin typeface="Georgia" panose="02040502050405020303"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95994879"/>
              </p:ext>
            </p:extLst>
          </p:nvPr>
        </p:nvGraphicFramePr>
        <p:xfrm>
          <a:off x="1278340" y="1218301"/>
          <a:ext cx="6430090" cy="4233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Rectángulo"/>
          <p:cNvSpPr/>
          <p:nvPr/>
        </p:nvSpPr>
        <p:spPr>
          <a:xfrm>
            <a:off x="4512787" y="5498939"/>
            <a:ext cx="576064" cy="23679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eaLnBrk="0" fontAlgn="base" hangingPunct="0">
              <a:spcBef>
                <a:spcPct val="0"/>
              </a:spcBef>
              <a:spcAft>
                <a:spcPct val="0"/>
              </a:spcAft>
            </a:pPr>
            <a:endParaRPr lang="es-MX" sz="2400">
              <a:solidFill>
                <a:prstClr val="white"/>
              </a:solidFill>
            </a:endParaRPr>
          </a:p>
        </p:txBody>
      </p:sp>
      <p:sp>
        <p:nvSpPr>
          <p:cNvPr id="14" name="13 CuadroTexto"/>
          <p:cNvSpPr txBox="1"/>
          <p:nvPr/>
        </p:nvSpPr>
        <p:spPr>
          <a:xfrm>
            <a:off x="2836078" y="5510369"/>
            <a:ext cx="1654199" cy="276999"/>
          </a:xfrm>
          <a:prstGeom prst="rect">
            <a:avLst/>
          </a:prstGeom>
          <a:noFill/>
        </p:spPr>
        <p:txBody>
          <a:bodyPr wrap="square" rtlCol="0">
            <a:spAutoFit/>
          </a:bodyPr>
          <a:lstStyle/>
          <a:p>
            <a:pPr algn="r" eaLnBrk="0" fontAlgn="base" hangingPunct="0">
              <a:spcBef>
                <a:spcPct val="0"/>
              </a:spcBef>
              <a:spcAft>
                <a:spcPct val="0"/>
              </a:spcAft>
            </a:pPr>
            <a:r>
              <a:rPr lang="es-MX" sz="1200" i="1" dirty="0" smtClean="0">
                <a:solidFill>
                  <a:prstClr val="black"/>
                </a:solidFill>
                <a:latin typeface="Georgia" pitchFamily="18" charset="0"/>
                <a:cs typeface="Arial" charset="0"/>
              </a:rPr>
              <a:t>Concluyen nivel.</a:t>
            </a:r>
            <a:endParaRPr lang="es-MX" sz="1200" i="1" dirty="0">
              <a:solidFill>
                <a:prstClr val="black"/>
              </a:solidFill>
              <a:latin typeface="Georgia" pitchFamily="18" charset="0"/>
              <a:cs typeface="Arial" charset="0"/>
            </a:endParaRPr>
          </a:p>
        </p:txBody>
      </p:sp>
      <p:sp>
        <p:nvSpPr>
          <p:cNvPr id="15" name="14 CuadroTexto"/>
          <p:cNvSpPr txBox="1"/>
          <p:nvPr/>
        </p:nvSpPr>
        <p:spPr>
          <a:xfrm>
            <a:off x="6122777" y="5486400"/>
            <a:ext cx="1802023" cy="830997"/>
          </a:xfrm>
          <a:prstGeom prst="rect">
            <a:avLst/>
          </a:prstGeom>
          <a:noFill/>
        </p:spPr>
        <p:txBody>
          <a:bodyPr wrap="square" rtlCol="0">
            <a:spAutoFit/>
          </a:bodyPr>
          <a:lstStyle/>
          <a:p>
            <a:pPr eaLnBrk="0" fontAlgn="base" hangingPunct="0">
              <a:spcBef>
                <a:spcPct val="0"/>
              </a:spcBef>
              <a:spcAft>
                <a:spcPct val="0"/>
              </a:spcAft>
            </a:pPr>
            <a:r>
              <a:rPr lang="es-MX" sz="1200" i="1" dirty="0" smtClean="0">
                <a:solidFill>
                  <a:prstClr val="black"/>
                </a:solidFill>
                <a:latin typeface="Georgia" pitchFamily="18" charset="0"/>
                <a:cs typeface="Arial" charset="0"/>
              </a:rPr>
              <a:t>Abandonaron  el nivel  o no ingresaron al siguiente nivel académico.</a:t>
            </a:r>
            <a:endParaRPr lang="es-MX" sz="1200" i="1" dirty="0">
              <a:solidFill>
                <a:prstClr val="black"/>
              </a:solidFill>
              <a:latin typeface="Georgia" pitchFamily="18" charset="0"/>
              <a:cs typeface="Arial" charset="0"/>
            </a:endParaRPr>
          </a:p>
        </p:txBody>
      </p:sp>
      <p:sp>
        <p:nvSpPr>
          <p:cNvPr id="16" name="15 Rectángulo"/>
          <p:cNvSpPr/>
          <p:nvPr/>
        </p:nvSpPr>
        <p:spPr>
          <a:xfrm>
            <a:off x="5496117" y="5507444"/>
            <a:ext cx="576064" cy="24205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eaLnBrk="0" fontAlgn="base" hangingPunct="0">
              <a:spcBef>
                <a:spcPct val="0"/>
              </a:spcBef>
              <a:spcAft>
                <a:spcPct val="0"/>
              </a:spcAft>
            </a:pPr>
            <a:endParaRPr lang="es-MX" sz="2400">
              <a:solidFill>
                <a:prstClr val="white"/>
              </a:solidFill>
            </a:endParaRPr>
          </a:p>
        </p:txBody>
      </p:sp>
      <p:sp>
        <p:nvSpPr>
          <p:cNvPr id="8"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5</a:t>
            </a:fld>
            <a:endParaRPr lang="es-ES" dirty="0">
              <a:solidFill>
                <a:schemeClr val="tx1">
                  <a:lumMod val="50000"/>
                  <a:lumOff val="50000"/>
                </a:schemeClr>
              </a:solidFill>
            </a:endParaRPr>
          </a:p>
        </p:txBody>
      </p:sp>
    </p:spTree>
    <p:extLst>
      <p:ext uri="{BB962C8B-B14F-4D97-AF65-F5344CB8AC3E}">
        <p14:creationId xmlns:p14="http://schemas.microsoft.com/office/powerpoint/2010/main" val="3583609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5 Gráfico"/>
          <p:cNvGraphicFramePr>
            <a:graphicFrameLocks noGrp="1"/>
          </p:cNvGraphicFramePr>
          <p:nvPr>
            <p:ph idx="1"/>
            <p:extLst/>
          </p:nvPr>
        </p:nvGraphicFramePr>
        <p:xfrm>
          <a:off x="3655539" y="1484784"/>
          <a:ext cx="5123787" cy="3489226"/>
        </p:xfrm>
        <a:graphic>
          <a:graphicData uri="http://schemas.openxmlformats.org/drawingml/2006/chart">
            <c:chart xmlns:c="http://schemas.openxmlformats.org/drawingml/2006/chart" xmlns:r="http://schemas.openxmlformats.org/officeDocument/2006/relationships" r:id="rId2"/>
          </a:graphicData>
        </a:graphic>
      </p:graphicFrame>
      <p:sp>
        <p:nvSpPr>
          <p:cNvPr id="4" name="3 Marcador de número de diapositiva"/>
          <p:cNvSpPr>
            <a:spLocks noGrp="1"/>
          </p:cNvSpPr>
          <p:nvPr>
            <p:ph type="sldNum" sz="quarter" idx="4"/>
          </p:nvPr>
        </p:nvSpPr>
        <p:spPr/>
        <p:txBody>
          <a:bodyPr/>
          <a:lstStyle/>
          <a:p>
            <a:pPr>
              <a:defRPr/>
            </a:pPr>
            <a:fld id="{2BE73324-1AB1-4E74-BA03-BFEC245311AC}" type="slidenum">
              <a:rPr lang="es-ES" smtClean="0">
                <a:solidFill>
                  <a:prstClr val="white"/>
                </a:solidFill>
              </a:rPr>
              <a:pPr>
                <a:defRPr/>
              </a:pPr>
              <a:t>6</a:t>
            </a:fld>
            <a:endParaRPr lang="es-ES">
              <a:solidFill>
                <a:prstClr val="white"/>
              </a:solidFill>
            </a:endParaRPr>
          </a:p>
        </p:txBody>
      </p:sp>
      <p:graphicFrame>
        <p:nvGraphicFramePr>
          <p:cNvPr id="3" name="2 Tabla"/>
          <p:cNvGraphicFramePr>
            <a:graphicFrameLocks noGrp="1"/>
          </p:cNvGraphicFramePr>
          <p:nvPr>
            <p:extLst/>
          </p:nvPr>
        </p:nvGraphicFramePr>
        <p:xfrm>
          <a:off x="498406" y="1844824"/>
          <a:ext cx="3096344" cy="2848129"/>
        </p:xfrm>
        <a:graphic>
          <a:graphicData uri="http://schemas.openxmlformats.org/drawingml/2006/table">
            <a:tbl>
              <a:tblPr>
                <a:tableStyleId>{2A488322-F2BA-4B5B-9748-0D474271808F}</a:tableStyleId>
              </a:tblPr>
              <a:tblGrid>
                <a:gridCol w="1371041"/>
                <a:gridCol w="1725303"/>
              </a:tblGrid>
              <a:tr h="678259">
                <a:tc gridSpan="2">
                  <a:txBody>
                    <a:bodyPr/>
                    <a:lstStyle/>
                    <a:p>
                      <a:pPr algn="ctr" fontAlgn="b"/>
                      <a:r>
                        <a:rPr lang="es-MX" sz="1800" b="1" u="none" strike="noStrike" dirty="0" smtClean="0">
                          <a:effectLst/>
                          <a:latin typeface="Georgia" pitchFamily="18" charset="0"/>
                        </a:rPr>
                        <a:t>Abandono total por grado</a:t>
                      </a:r>
                      <a:endParaRPr lang="es-MX" sz="1800" b="1" i="0" u="none" strike="noStrike" dirty="0">
                        <a:solidFill>
                          <a:srgbClr val="000000"/>
                        </a:solidFill>
                        <a:effectLst/>
                        <a:latin typeface="Georgia" pitchFamily="18" charset="0"/>
                      </a:endParaRP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es-MX"/>
                    </a:p>
                  </a:txBody>
                  <a:tcPr/>
                </a:tc>
              </a:tr>
              <a:tr h="433974">
                <a:tc>
                  <a:txBody>
                    <a:bodyPr/>
                    <a:lstStyle/>
                    <a:p>
                      <a:pPr algn="ctr" fontAlgn="b"/>
                      <a:r>
                        <a:rPr lang="es-MX" sz="1800" b="1" u="none" strike="noStrike" dirty="0">
                          <a:effectLst/>
                          <a:latin typeface="Georgia" pitchFamily="18" charset="0"/>
                        </a:rPr>
                        <a:t>Grado</a:t>
                      </a:r>
                      <a:endParaRPr lang="es-MX" sz="1800" b="1" i="0" u="none" strike="noStrike" dirty="0">
                        <a:solidFill>
                          <a:srgbClr val="000000"/>
                        </a:solidFill>
                        <a:effectLst/>
                        <a:latin typeface="Georgia"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800" b="1" u="none" strike="noStrike" dirty="0">
                          <a:effectLst/>
                          <a:latin typeface="Georgia" pitchFamily="18" charset="0"/>
                        </a:rPr>
                        <a:t>%</a:t>
                      </a:r>
                      <a:endParaRPr lang="es-MX" sz="1800" b="1" i="0" u="none" strike="noStrike" dirty="0">
                        <a:solidFill>
                          <a:srgbClr val="000000"/>
                        </a:solidFill>
                        <a:effectLst/>
                        <a:latin typeface="Georgia"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974">
                <a:tc>
                  <a:txBody>
                    <a:bodyPr/>
                    <a:lstStyle/>
                    <a:p>
                      <a:pPr algn="l" fontAlgn="b"/>
                      <a:r>
                        <a:rPr lang="es-MX" sz="1800" u="none" strike="noStrike">
                          <a:effectLst/>
                          <a:latin typeface="Georgia" pitchFamily="18" charset="0"/>
                        </a:rPr>
                        <a:t>1er Grado</a:t>
                      </a:r>
                      <a:endParaRPr lang="es-MX" sz="1800" b="0" i="0" u="none" strike="noStrike">
                        <a:solidFill>
                          <a:srgbClr val="000000"/>
                        </a:solidFill>
                        <a:effectLst/>
                        <a:latin typeface="Georgia" pitchFamily="18"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s-MX" sz="1800" u="none" strike="noStrike" dirty="0">
                          <a:effectLst/>
                          <a:latin typeface="Georgia" pitchFamily="18" charset="0"/>
                        </a:rPr>
                        <a:t>61%</a:t>
                      </a:r>
                      <a:endParaRPr lang="es-MX" sz="1800" b="0" i="0" u="none" strike="noStrike" dirty="0">
                        <a:solidFill>
                          <a:srgbClr val="000000"/>
                        </a:solidFill>
                        <a:effectLst/>
                        <a:latin typeface="Georgia" pitchFamily="18" charset="0"/>
                      </a:endParaRPr>
                    </a:p>
                  </a:txBody>
                  <a:tcPr marL="0" marR="0" marT="0" marB="0" anchor="b">
                    <a:lnT w="12700" cap="flat" cmpd="sng" algn="ctr">
                      <a:solidFill>
                        <a:schemeClr val="tx1"/>
                      </a:solidFill>
                      <a:prstDash val="solid"/>
                      <a:round/>
                      <a:headEnd type="none" w="med" len="med"/>
                      <a:tailEnd type="none" w="med" len="med"/>
                    </a:lnT>
                  </a:tcPr>
                </a:tc>
              </a:tr>
              <a:tr h="433974">
                <a:tc>
                  <a:txBody>
                    <a:bodyPr/>
                    <a:lstStyle/>
                    <a:p>
                      <a:pPr algn="l" fontAlgn="b"/>
                      <a:r>
                        <a:rPr lang="es-MX" sz="1800" u="none" strike="noStrike">
                          <a:effectLst/>
                          <a:latin typeface="Georgia" pitchFamily="18" charset="0"/>
                        </a:rPr>
                        <a:t>2do Grado</a:t>
                      </a:r>
                      <a:endParaRPr lang="es-MX" sz="1800" b="0" i="0" u="none" strike="noStrike">
                        <a:solidFill>
                          <a:srgbClr val="000000"/>
                        </a:solidFill>
                        <a:effectLst/>
                        <a:latin typeface="Georgia" pitchFamily="18" charset="0"/>
                      </a:endParaRPr>
                    </a:p>
                  </a:txBody>
                  <a:tcPr marL="0" marR="0" marT="0" marB="0" anchor="b"/>
                </a:tc>
                <a:tc>
                  <a:txBody>
                    <a:bodyPr/>
                    <a:lstStyle/>
                    <a:p>
                      <a:pPr algn="ctr" fontAlgn="b"/>
                      <a:r>
                        <a:rPr lang="es-MX" sz="1800" u="none" strike="noStrike" dirty="0">
                          <a:effectLst/>
                          <a:latin typeface="Georgia" pitchFamily="18" charset="0"/>
                        </a:rPr>
                        <a:t>26%</a:t>
                      </a:r>
                      <a:endParaRPr lang="es-MX" sz="1800" b="0" i="0" u="none" strike="noStrike" dirty="0">
                        <a:solidFill>
                          <a:srgbClr val="000000"/>
                        </a:solidFill>
                        <a:effectLst/>
                        <a:latin typeface="Georgia" pitchFamily="18" charset="0"/>
                      </a:endParaRPr>
                    </a:p>
                  </a:txBody>
                  <a:tcPr marL="0" marR="0" marT="0" marB="0" anchor="b"/>
                </a:tc>
              </a:tr>
              <a:tr h="433974">
                <a:tc>
                  <a:txBody>
                    <a:bodyPr/>
                    <a:lstStyle/>
                    <a:p>
                      <a:pPr algn="l" fontAlgn="b"/>
                      <a:r>
                        <a:rPr lang="es-MX" sz="1800" u="none" strike="noStrike" dirty="0">
                          <a:effectLst/>
                          <a:latin typeface="Georgia" pitchFamily="18" charset="0"/>
                        </a:rPr>
                        <a:t>3er Grado</a:t>
                      </a:r>
                      <a:endParaRPr lang="es-MX" sz="1800" b="0" i="0" u="none" strike="noStrike" dirty="0">
                        <a:solidFill>
                          <a:srgbClr val="000000"/>
                        </a:solidFill>
                        <a:effectLst/>
                        <a:latin typeface="Georgia" pitchFamily="18"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s-MX" sz="1800" u="none" strike="noStrike" dirty="0">
                          <a:effectLst/>
                          <a:latin typeface="Georgia" pitchFamily="18" charset="0"/>
                        </a:rPr>
                        <a:t>13%</a:t>
                      </a:r>
                      <a:endParaRPr lang="es-MX" sz="1800" b="0" i="0" u="none" strike="noStrike" dirty="0">
                        <a:solidFill>
                          <a:srgbClr val="000000"/>
                        </a:solidFill>
                        <a:effectLst/>
                        <a:latin typeface="Georgia" pitchFamily="18" charset="0"/>
                      </a:endParaRPr>
                    </a:p>
                  </a:txBody>
                  <a:tcPr marL="0" marR="0" marT="0" marB="0" anchor="b">
                    <a:lnB w="12700" cap="flat" cmpd="sng" algn="ctr">
                      <a:solidFill>
                        <a:schemeClr val="tx1"/>
                      </a:solidFill>
                      <a:prstDash val="solid"/>
                      <a:round/>
                      <a:headEnd type="none" w="med" len="med"/>
                      <a:tailEnd type="none" w="med" len="med"/>
                    </a:lnB>
                  </a:tcPr>
                </a:tc>
              </a:tr>
              <a:tr h="433974">
                <a:tc>
                  <a:txBody>
                    <a:bodyPr/>
                    <a:lstStyle/>
                    <a:p>
                      <a:pPr algn="l" fontAlgn="b"/>
                      <a:r>
                        <a:rPr lang="es-MX" sz="1800" u="none" strike="noStrike">
                          <a:effectLst/>
                          <a:latin typeface="Georgia" pitchFamily="18" charset="0"/>
                        </a:rPr>
                        <a:t>Total</a:t>
                      </a:r>
                      <a:endParaRPr lang="es-MX" sz="1800" b="0" i="0" u="none" strike="noStrike">
                        <a:solidFill>
                          <a:srgbClr val="000000"/>
                        </a:solidFill>
                        <a:effectLst/>
                        <a:latin typeface="Georgia" pitchFamily="18"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s-MX" sz="1800" u="none" strike="noStrike" dirty="0">
                          <a:effectLst/>
                          <a:latin typeface="Georgia" pitchFamily="18" charset="0"/>
                        </a:rPr>
                        <a:t>100%</a:t>
                      </a:r>
                      <a:endParaRPr lang="es-MX" sz="1800" b="0" i="0" u="none" strike="noStrike" dirty="0">
                        <a:solidFill>
                          <a:srgbClr val="000000"/>
                        </a:solidFill>
                        <a:effectLst/>
                        <a:latin typeface="Georgia" pitchFamily="18" charset="0"/>
                      </a:endParaRPr>
                    </a:p>
                  </a:txBody>
                  <a:tcPr marL="0" marR="0" marT="0" marB="0" anchor="b">
                    <a:lnT w="12700" cap="flat" cmpd="sng" algn="ctr">
                      <a:solidFill>
                        <a:schemeClr val="tx1"/>
                      </a:solidFill>
                      <a:prstDash val="solid"/>
                      <a:round/>
                      <a:headEnd type="none" w="med" len="med"/>
                      <a:tailEnd type="none" w="med" len="med"/>
                    </a:lnT>
                  </a:tcPr>
                </a:tc>
              </a:tr>
            </a:tbl>
          </a:graphicData>
        </a:graphic>
      </p:graphicFrame>
      <p:sp>
        <p:nvSpPr>
          <p:cNvPr id="9" name="Rectángulo 8"/>
          <p:cNvSpPr/>
          <p:nvPr/>
        </p:nvSpPr>
        <p:spPr>
          <a:xfrm>
            <a:off x="76200" y="105202"/>
            <a:ext cx="8991600" cy="830997"/>
          </a:xfrm>
          <a:prstGeom prst="rect">
            <a:avLst/>
          </a:prstGeom>
          <a:ln>
            <a:noFill/>
          </a:ln>
        </p:spPr>
        <p:txBody>
          <a:bodyPr wrap="square">
            <a:spAutoFit/>
          </a:bodyPr>
          <a:lstStyle/>
          <a:p>
            <a:pPr algn="ctr"/>
            <a:r>
              <a:rPr lang="es-MX" sz="2400" b="1" dirty="0">
                <a:solidFill>
                  <a:prstClr val="black"/>
                </a:solidFill>
                <a:latin typeface="Georgia" pitchFamily="18" charset="0"/>
              </a:rPr>
              <a:t>La </a:t>
            </a:r>
            <a:r>
              <a:rPr lang="es-MX" sz="2400" b="1" dirty="0" smtClean="0">
                <a:solidFill>
                  <a:prstClr val="black"/>
                </a:solidFill>
                <a:latin typeface="Georgia" pitchFamily="18" charset="0"/>
              </a:rPr>
              <a:t>tasa de abandono </a:t>
            </a:r>
            <a:r>
              <a:rPr lang="es-MX" sz="2400" b="1" dirty="0">
                <a:solidFill>
                  <a:prstClr val="black"/>
                </a:solidFill>
                <a:latin typeface="Georgia" pitchFamily="18" charset="0"/>
              </a:rPr>
              <a:t>a nivel nacional </a:t>
            </a:r>
            <a:r>
              <a:rPr lang="es-MX" sz="2400" b="1" dirty="0" smtClean="0">
                <a:solidFill>
                  <a:prstClr val="black"/>
                </a:solidFill>
                <a:latin typeface="Georgia" pitchFamily="18" charset="0"/>
              </a:rPr>
              <a:t>implicaba 2n 2011-2012 una </a:t>
            </a:r>
            <a:r>
              <a:rPr lang="es-MX" sz="2400" b="1" dirty="0">
                <a:solidFill>
                  <a:prstClr val="black"/>
                </a:solidFill>
                <a:latin typeface="Georgia" pitchFamily="18" charset="0"/>
              </a:rPr>
              <a:t>pérdida de </a:t>
            </a:r>
            <a:r>
              <a:rPr lang="es-MX" sz="2400" b="1" dirty="0" smtClean="0">
                <a:solidFill>
                  <a:prstClr val="black"/>
                </a:solidFill>
                <a:latin typeface="Georgia" pitchFamily="18" charset="0"/>
              </a:rPr>
              <a:t>650,000 </a:t>
            </a:r>
            <a:r>
              <a:rPr lang="es-MX" sz="2400" b="1" dirty="0">
                <a:solidFill>
                  <a:prstClr val="black"/>
                </a:solidFill>
                <a:latin typeface="Georgia" pitchFamily="18" charset="0"/>
              </a:rPr>
              <a:t>alumnos por </a:t>
            </a:r>
            <a:r>
              <a:rPr lang="es-MX" sz="2400" b="1" dirty="0" smtClean="0">
                <a:solidFill>
                  <a:prstClr val="black"/>
                </a:solidFill>
                <a:latin typeface="Georgia" pitchFamily="18" charset="0"/>
              </a:rPr>
              <a:t>año </a:t>
            </a:r>
          </a:p>
        </p:txBody>
      </p:sp>
      <p:sp>
        <p:nvSpPr>
          <p:cNvPr id="6" name="5 CuadroTexto"/>
          <p:cNvSpPr txBox="1"/>
          <p:nvPr/>
        </p:nvSpPr>
        <p:spPr>
          <a:xfrm>
            <a:off x="175320" y="5013176"/>
            <a:ext cx="8892480" cy="1200329"/>
          </a:xfrm>
          <a:prstGeom prst="rect">
            <a:avLst/>
          </a:prstGeom>
          <a:noFill/>
          <a:ln w="38100">
            <a:solidFill>
              <a:schemeClr val="tx1"/>
            </a:solidFill>
          </a:ln>
        </p:spPr>
        <p:txBody>
          <a:bodyPr wrap="square" rtlCol="0">
            <a:spAutoFit/>
          </a:bodyPr>
          <a:lstStyle/>
          <a:p>
            <a:r>
              <a:rPr lang="es-MX" dirty="0">
                <a:solidFill>
                  <a:prstClr val="black"/>
                </a:solidFill>
                <a:latin typeface="Georgia" pitchFamily="18" charset="0"/>
              </a:rPr>
              <a:t>L</a:t>
            </a:r>
            <a:r>
              <a:rPr lang="es-MX" dirty="0" smtClean="0">
                <a:solidFill>
                  <a:prstClr val="black"/>
                </a:solidFill>
                <a:latin typeface="Georgia" pitchFamily="18" charset="0"/>
              </a:rPr>
              <a:t>as acciones en contra del abandono escolar deben llevarse a cabo principalmente en el </a:t>
            </a:r>
            <a:r>
              <a:rPr lang="es-MX" b="1" dirty="0" smtClean="0">
                <a:solidFill>
                  <a:prstClr val="black"/>
                </a:solidFill>
                <a:latin typeface="Georgia" pitchFamily="18" charset="0"/>
              </a:rPr>
              <a:t>primer grado de la EMS</a:t>
            </a:r>
            <a:r>
              <a:rPr lang="es-MX" dirty="0" smtClean="0">
                <a:solidFill>
                  <a:prstClr val="black"/>
                </a:solidFill>
                <a:latin typeface="Georgia" pitchFamily="18" charset="0"/>
              </a:rPr>
              <a:t>. En particular, en los primeros </a:t>
            </a:r>
            <a:r>
              <a:rPr lang="es-MX" b="1" dirty="0" smtClean="0">
                <a:solidFill>
                  <a:prstClr val="black"/>
                </a:solidFill>
                <a:latin typeface="Georgia" pitchFamily="18" charset="0"/>
              </a:rPr>
              <a:t>60 días del curso para poder atender con oportunidad </a:t>
            </a:r>
            <a:r>
              <a:rPr lang="es-MX" dirty="0" smtClean="0">
                <a:solidFill>
                  <a:prstClr val="black"/>
                </a:solidFill>
                <a:latin typeface="Georgia" pitchFamily="18" charset="0"/>
              </a:rPr>
              <a:t>las necesidades de los jóvenes estudiantes y evitar su abandono.   </a:t>
            </a:r>
            <a:endParaRPr lang="es-MX" dirty="0">
              <a:solidFill>
                <a:prstClr val="black"/>
              </a:solidFill>
              <a:latin typeface="Georgia" pitchFamily="18" charset="0"/>
            </a:endParaRPr>
          </a:p>
        </p:txBody>
      </p:sp>
      <p:sp>
        <p:nvSpPr>
          <p:cNvPr id="7" name="4 Marcador de número de diapositiva"/>
          <p:cNvSpPr txBox="1">
            <a:spLocks/>
          </p:cNvSpPr>
          <p:nvPr/>
        </p:nvSpPr>
        <p:spPr>
          <a:xfrm>
            <a:off x="7086600" y="6669360"/>
            <a:ext cx="2133600" cy="196599"/>
          </a:xfrm>
          <a:prstGeom prst="rect">
            <a:avLst/>
          </a:prstGeom>
        </p:spPr>
        <p:txBody>
          <a:bodyPr vert="horz" lIns="91440" tIns="45720" rIns="91440" bIns="45720" rtlCol="0" anchor="ctr"/>
          <a:lstStyle>
            <a:defPPr>
              <a:defRPr lang="es-MX"/>
            </a:defPPr>
            <a:lvl1pPr marL="0" algn="r" defTabSz="914400" rtl="0" eaLnBrk="1" fontAlgn="auto" latinLnBrk="0" hangingPunct="1">
              <a:spcBef>
                <a:spcPts val="0"/>
              </a:spcBef>
              <a:spcAft>
                <a:spcPts val="0"/>
              </a:spcAft>
              <a:defRPr sz="900" b="1" kern="1200">
                <a:solidFill>
                  <a:schemeClr val="bg1">
                    <a:lumMod val="50000"/>
                  </a:schemeClr>
                </a:solidFill>
                <a:latin typeface="Georg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E0E0074-E4DC-4E1D-B817-223E261FC5D6}" type="slidenum">
              <a:rPr lang="es-ES" smtClean="0">
                <a:solidFill>
                  <a:schemeClr val="tx1">
                    <a:lumMod val="50000"/>
                    <a:lumOff val="50000"/>
                  </a:schemeClr>
                </a:solidFill>
              </a:rPr>
              <a:pPr>
                <a:defRPr/>
              </a:pPr>
              <a:t>6</a:t>
            </a:fld>
            <a:endParaRPr lang="es-ES" dirty="0">
              <a:solidFill>
                <a:schemeClr val="tx1">
                  <a:lumMod val="50000"/>
                  <a:lumOff val="50000"/>
                </a:schemeClr>
              </a:solidFill>
            </a:endParaRPr>
          </a:p>
        </p:txBody>
      </p:sp>
    </p:spTree>
    <p:extLst>
      <p:ext uri="{BB962C8B-B14F-4D97-AF65-F5344CB8AC3E}">
        <p14:creationId xmlns:p14="http://schemas.microsoft.com/office/powerpoint/2010/main" val="1831429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258888" y="2133600"/>
            <a:ext cx="5689600" cy="3922713"/>
          </a:xfrm>
        </p:spPr>
        <p:txBody>
          <a:bodyPr/>
          <a:lstStyle/>
          <a:p>
            <a:pPr marL="609600" indent="-609600">
              <a:buFontTx/>
              <a:buAutoNum type="arabicPeriod"/>
            </a:pPr>
            <a:endParaRPr lang="es-MX" sz="1800" dirty="0" smtClean="0">
              <a:latin typeface="Calibri" pitchFamily="34" charset="0"/>
            </a:endParaRPr>
          </a:p>
          <a:p>
            <a:pPr marL="609600" indent="-609600">
              <a:buFontTx/>
              <a:buAutoNum type="arabicPeriod"/>
            </a:pPr>
            <a:endParaRPr lang="es-MX" sz="1800" dirty="0" smtClean="0">
              <a:latin typeface="Calibri" pitchFamily="34" charset="0"/>
            </a:endParaRPr>
          </a:p>
        </p:txBody>
      </p:sp>
      <p:sp>
        <p:nvSpPr>
          <p:cNvPr id="9222" name="TextBox 12"/>
          <p:cNvSpPr txBox="1">
            <a:spLocks noChangeArrowheads="1"/>
          </p:cNvSpPr>
          <p:nvPr/>
        </p:nvSpPr>
        <p:spPr bwMode="auto">
          <a:xfrm>
            <a:off x="2771775" y="476250"/>
            <a:ext cx="5184775" cy="585788"/>
          </a:xfrm>
          <a:prstGeom prst="rect">
            <a:avLst/>
          </a:prstGeom>
          <a:noFill/>
          <a:ln w="9525">
            <a:noFill/>
            <a:miter lim="800000"/>
            <a:headEnd/>
            <a:tailEnd/>
          </a:ln>
        </p:spPr>
        <p:txBody>
          <a:bodyPr>
            <a:spAutoFit/>
          </a:bodyPr>
          <a:lstStyle/>
          <a:p>
            <a:pPr algn="ctr"/>
            <a:endParaRPr lang="en-US">
              <a:solidFill>
                <a:prstClr val="black"/>
              </a:solidFill>
            </a:endParaRPr>
          </a:p>
        </p:txBody>
      </p:sp>
      <p:graphicFrame>
        <p:nvGraphicFramePr>
          <p:cNvPr id="11" name="Chart 10"/>
          <p:cNvGraphicFramePr/>
          <p:nvPr>
            <p:extLst/>
          </p:nvPr>
        </p:nvGraphicFramePr>
        <p:xfrm>
          <a:off x="210955" y="2198414"/>
          <a:ext cx="4176464"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210955" y="1492469"/>
            <a:ext cx="4176464" cy="584775"/>
          </a:xfrm>
          <a:prstGeom prst="rect">
            <a:avLst/>
          </a:prstGeom>
          <a:noFill/>
        </p:spPr>
        <p:txBody>
          <a:bodyPr wrap="square" rtlCol="0">
            <a:spAutoFit/>
          </a:bodyPr>
          <a:lstStyle/>
          <a:p>
            <a:r>
              <a:rPr lang="es-MX" sz="1600" b="1" dirty="0" smtClean="0">
                <a:solidFill>
                  <a:prstClr val="black"/>
                </a:solidFill>
                <a:latin typeface="Georgia" panose="02040502050405020303" pitchFamily="18" charset="0"/>
              </a:rPr>
              <a:t>¿Fuiste contactado por </a:t>
            </a:r>
            <a:r>
              <a:rPr lang="es-MX" sz="1600" b="1" dirty="0">
                <a:solidFill>
                  <a:prstClr val="black"/>
                </a:solidFill>
                <a:latin typeface="Georgia" panose="02040502050405020303" pitchFamily="18" charset="0"/>
              </a:rPr>
              <a:t>la escuela luego </a:t>
            </a:r>
            <a:r>
              <a:rPr lang="es-MX" sz="1600" b="1" dirty="0" smtClean="0">
                <a:solidFill>
                  <a:prstClr val="black"/>
                </a:solidFill>
                <a:latin typeface="Georgia" panose="02040502050405020303" pitchFamily="18" charset="0"/>
              </a:rPr>
              <a:t>de abandonar?</a:t>
            </a:r>
            <a:endParaRPr lang="es-MX" sz="1600" dirty="0">
              <a:solidFill>
                <a:prstClr val="black"/>
              </a:solidFill>
              <a:latin typeface="Georgia" panose="02040502050405020303" pitchFamily="18" charset="0"/>
            </a:endParaRPr>
          </a:p>
        </p:txBody>
      </p:sp>
      <p:sp>
        <p:nvSpPr>
          <p:cNvPr id="13" name="Rectangle 2"/>
          <p:cNvSpPr txBox="1">
            <a:spLocks noChangeArrowheads="1"/>
          </p:cNvSpPr>
          <p:nvPr/>
        </p:nvSpPr>
        <p:spPr bwMode="auto">
          <a:xfrm>
            <a:off x="129540" y="152400"/>
            <a:ext cx="8884096" cy="1063653"/>
          </a:xfrm>
          <a:prstGeom prst="rect">
            <a:avLst/>
          </a:prstGeom>
          <a:noFill/>
          <a:ln w="9525">
            <a:noFill/>
            <a:miter lim="800000"/>
            <a:headEnd/>
            <a:tailEnd/>
          </a:ln>
        </p:spPr>
        <p:txBody>
          <a:bodyPr anchor="ctr"/>
          <a:lstStyle/>
          <a:p>
            <a:pPr algn="ctr" eaLnBrk="0" hangingPunct="0">
              <a:defRPr/>
            </a:pPr>
            <a:r>
              <a:rPr lang="es-ES" sz="2400" b="1" kern="0" dirty="0" smtClean="0">
                <a:solidFill>
                  <a:srgbClr val="000000"/>
                </a:solidFill>
                <a:latin typeface="Georgia" pitchFamily="18" charset="0"/>
              </a:rPr>
              <a:t>Contacto con los estudiantes o los padres de familia al dejar la escuela</a:t>
            </a:r>
            <a:endParaRPr lang="es-ES" sz="2400" b="1" kern="0" dirty="0">
              <a:solidFill>
                <a:srgbClr val="000000"/>
              </a:solidFill>
              <a:latin typeface="Georgia" pitchFamily="18" charset="0"/>
            </a:endParaRPr>
          </a:p>
        </p:txBody>
      </p:sp>
      <p:graphicFrame>
        <p:nvGraphicFramePr>
          <p:cNvPr id="8" name="4 Gráfico"/>
          <p:cNvGraphicFramePr/>
          <p:nvPr>
            <p:extLst/>
          </p:nvPr>
        </p:nvGraphicFramePr>
        <p:xfrm>
          <a:off x="4574978" y="2077244"/>
          <a:ext cx="4372932" cy="2951956"/>
        </p:xfrm>
        <a:graphic>
          <a:graphicData uri="http://schemas.openxmlformats.org/drawingml/2006/chart">
            <c:chart xmlns:c="http://schemas.openxmlformats.org/drawingml/2006/chart" xmlns:r="http://schemas.openxmlformats.org/officeDocument/2006/relationships" r:id="rId4"/>
          </a:graphicData>
        </a:graphic>
      </p:graphicFrame>
      <p:sp>
        <p:nvSpPr>
          <p:cNvPr id="9" name="8 CuadroTexto"/>
          <p:cNvSpPr txBox="1"/>
          <p:nvPr/>
        </p:nvSpPr>
        <p:spPr>
          <a:xfrm>
            <a:off x="4499992" y="1384643"/>
            <a:ext cx="4536504" cy="584775"/>
          </a:xfrm>
          <a:prstGeom prst="rect">
            <a:avLst/>
          </a:prstGeom>
          <a:noFill/>
        </p:spPr>
        <p:txBody>
          <a:bodyPr wrap="square" rtlCol="0">
            <a:spAutoFit/>
          </a:bodyPr>
          <a:lstStyle/>
          <a:p>
            <a:r>
              <a:rPr lang="es-MX" sz="1600" b="1" dirty="0" smtClean="0">
                <a:solidFill>
                  <a:prstClr val="black"/>
                </a:solidFill>
                <a:latin typeface="Georgia" panose="02040502050405020303" pitchFamily="18" charset="0"/>
              </a:rPr>
              <a:t>Padres: ¿Fue contactado su hija(o</a:t>
            </a:r>
            <a:r>
              <a:rPr lang="es-MX" sz="1600" b="1" dirty="0">
                <a:solidFill>
                  <a:prstClr val="black"/>
                </a:solidFill>
                <a:latin typeface="Georgia" panose="02040502050405020303" pitchFamily="18" charset="0"/>
              </a:rPr>
              <a:t>) por la escuela luego </a:t>
            </a:r>
            <a:r>
              <a:rPr lang="es-MX" sz="1600" b="1" dirty="0" smtClean="0">
                <a:solidFill>
                  <a:prstClr val="black"/>
                </a:solidFill>
                <a:latin typeface="Georgia" panose="02040502050405020303" pitchFamily="18" charset="0"/>
              </a:rPr>
              <a:t>de abandonar?</a:t>
            </a:r>
            <a:endParaRPr lang="es-MX" sz="1600" dirty="0">
              <a:solidFill>
                <a:prstClr val="black"/>
              </a:solidFill>
              <a:latin typeface="Georgia" panose="02040502050405020303" pitchFamily="18" charset="0"/>
            </a:endParaRPr>
          </a:p>
        </p:txBody>
      </p:sp>
      <p:sp>
        <p:nvSpPr>
          <p:cNvPr id="2" name="1 CuadroTexto"/>
          <p:cNvSpPr txBox="1"/>
          <p:nvPr/>
        </p:nvSpPr>
        <p:spPr>
          <a:xfrm>
            <a:off x="152400" y="5305961"/>
            <a:ext cx="8884096" cy="1323439"/>
          </a:xfrm>
          <a:prstGeom prst="rect">
            <a:avLst/>
          </a:prstGeom>
          <a:noFill/>
          <a:ln w="38100">
            <a:solidFill>
              <a:schemeClr val="tx1"/>
            </a:solidFill>
          </a:ln>
        </p:spPr>
        <p:txBody>
          <a:bodyPr wrap="square" rtlCol="0">
            <a:spAutoFit/>
          </a:bodyPr>
          <a:lstStyle/>
          <a:p>
            <a:pPr algn="just"/>
            <a:r>
              <a:rPr lang="es-MX" sz="2000" dirty="0">
                <a:solidFill>
                  <a:prstClr val="black"/>
                </a:solidFill>
                <a:latin typeface="Georgia" pitchFamily="18" charset="0"/>
              </a:rPr>
              <a:t>E</a:t>
            </a:r>
            <a:r>
              <a:rPr lang="es-MX" sz="2000" dirty="0" smtClean="0">
                <a:solidFill>
                  <a:prstClr val="black"/>
                </a:solidFill>
                <a:latin typeface="Georgia" pitchFamily="18" charset="0"/>
              </a:rPr>
              <a:t>s necesario desarrollar protocolos de respuesta inmediata ante casos de abandono escolar, que en muchos casos implican medidas relativamente sencillas de construcción de líneas de comunicación directa y fluida con los estudiantes y sus familiares. </a:t>
            </a:r>
            <a:endParaRPr lang="es-MX" sz="2000" dirty="0">
              <a:solidFill>
                <a:prstClr val="black"/>
              </a:solidFill>
              <a:latin typeface="Georgia" pitchFamily="18" charset="0"/>
            </a:endParaRPr>
          </a:p>
        </p:txBody>
      </p:sp>
      <p:sp>
        <p:nvSpPr>
          <p:cNvPr id="10"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7</a:t>
            </a:fld>
            <a:endParaRPr lang="es-ES" dirty="0">
              <a:solidFill>
                <a:schemeClr val="tx1">
                  <a:lumMod val="50000"/>
                  <a:lumOff val="50000"/>
                </a:schemeClr>
              </a:solidFill>
            </a:endParaRPr>
          </a:p>
        </p:txBody>
      </p:sp>
    </p:spTree>
    <p:extLst>
      <p:ext uri="{BB962C8B-B14F-4D97-AF65-F5344CB8AC3E}">
        <p14:creationId xmlns:p14="http://schemas.microsoft.com/office/powerpoint/2010/main" val="2634897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323528" y="1373867"/>
            <a:ext cx="3651448" cy="720080"/>
          </a:xfrm>
          <a:ln>
            <a:noFill/>
          </a:ln>
        </p:spPr>
        <p:txBody>
          <a:bodyPr>
            <a:noAutofit/>
          </a:bodyPr>
          <a:lstStyle/>
          <a:p>
            <a:pPr eaLnBrk="1" hangingPunct="1">
              <a:spcBef>
                <a:spcPct val="50000"/>
              </a:spcBef>
            </a:pPr>
            <a:r>
              <a:rPr lang="es-ES" sz="1600" b="1" dirty="0" smtClean="0">
                <a:solidFill>
                  <a:schemeClr val="tx1"/>
                </a:solidFill>
                <a:latin typeface="Georgia" panose="02040502050405020303" pitchFamily="18" charset="0"/>
              </a:rPr>
              <a:t>Percepción de la decisión entre quienes  abandonaron </a:t>
            </a:r>
          </a:p>
        </p:txBody>
      </p:sp>
      <p:graphicFrame>
        <p:nvGraphicFramePr>
          <p:cNvPr id="8" name="Chart 7"/>
          <p:cNvGraphicFramePr/>
          <p:nvPr>
            <p:extLst/>
          </p:nvPr>
        </p:nvGraphicFramePr>
        <p:xfrm>
          <a:off x="293232" y="1884320"/>
          <a:ext cx="4126368" cy="32972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p:cNvSpPr txBox="1">
            <a:spLocks noChangeArrowheads="1"/>
          </p:cNvSpPr>
          <p:nvPr/>
        </p:nvSpPr>
        <p:spPr bwMode="auto">
          <a:xfrm>
            <a:off x="0" y="125016"/>
            <a:ext cx="9144000" cy="1094184"/>
          </a:xfrm>
          <a:prstGeom prst="rect">
            <a:avLst/>
          </a:prstGeom>
          <a:noFill/>
          <a:ln w="9525">
            <a:noFill/>
            <a:miter lim="800000"/>
            <a:headEnd/>
            <a:tailEnd/>
          </a:ln>
        </p:spPr>
        <p:txBody>
          <a:bodyPr anchor="ctr"/>
          <a:lstStyle/>
          <a:p>
            <a:pPr algn="ctr" eaLnBrk="0" hangingPunct="0">
              <a:defRPr/>
            </a:pPr>
            <a:r>
              <a:rPr lang="es-ES" sz="2400" b="1" kern="0" dirty="0" smtClean="0">
                <a:solidFill>
                  <a:srgbClr val="000000"/>
                </a:solidFill>
                <a:latin typeface="Georgia" pitchFamily="18" charset="0"/>
              </a:rPr>
              <a:t>Valoración de los estudiantes sobre la decisión de abandonar la escuela o retomar los estudios</a:t>
            </a:r>
            <a:endParaRPr lang="es-ES" sz="2400" b="1" kern="0" dirty="0">
              <a:solidFill>
                <a:prstClr val="black"/>
              </a:solidFill>
              <a:latin typeface="Georgia" pitchFamily="18" charset="0"/>
            </a:endParaRPr>
          </a:p>
        </p:txBody>
      </p:sp>
      <p:graphicFrame>
        <p:nvGraphicFramePr>
          <p:cNvPr id="6" name="Chart 7"/>
          <p:cNvGraphicFramePr/>
          <p:nvPr>
            <p:extLst/>
          </p:nvPr>
        </p:nvGraphicFramePr>
        <p:xfrm>
          <a:off x="5181600" y="1495375"/>
          <a:ext cx="3699284" cy="380583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p:cNvSpPr txBox="1">
            <a:spLocks noChangeArrowheads="1"/>
          </p:cNvSpPr>
          <p:nvPr/>
        </p:nvSpPr>
        <p:spPr bwMode="auto">
          <a:xfrm>
            <a:off x="5017740" y="1495375"/>
            <a:ext cx="3744416" cy="493465"/>
          </a:xfrm>
          <a:prstGeom prst="rect">
            <a:avLst/>
          </a:prstGeom>
          <a:noFill/>
          <a:ln w="9525">
            <a:noFill/>
            <a:miter lim="800000"/>
            <a:headEnd/>
            <a:tailEnd/>
          </a:ln>
        </p:spPr>
        <p:txBody>
          <a:bodyPr anchor="ctr"/>
          <a:lstStyle/>
          <a:p>
            <a:pPr algn="ctr">
              <a:spcBef>
                <a:spcPct val="50000"/>
              </a:spcBef>
              <a:defRPr/>
            </a:pPr>
            <a:r>
              <a:rPr lang="es-ES" sz="1600" b="1" kern="0" dirty="0" smtClean="0">
                <a:solidFill>
                  <a:prstClr val="black"/>
                </a:solidFill>
                <a:latin typeface="Georgia" panose="02040502050405020303" pitchFamily="18" charset="0"/>
              </a:rPr>
              <a:t>Estudiantes que abandonaron: interés en retomar sus estudios</a:t>
            </a:r>
            <a:endParaRPr lang="es-ES" sz="1600" b="1" kern="0" dirty="0">
              <a:solidFill>
                <a:prstClr val="black"/>
              </a:solidFill>
              <a:latin typeface="Georgia" panose="02040502050405020303" pitchFamily="18" charset="0"/>
            </a:endParaRPr>
          </a:p>
        </p:txBody>
      </p:sp>
      <p:sp>
        <p:nvSpPr>
          <p:cNvPr id="2" name="Rectángulo 1"/>
          <p:cNvSpPr/>
          <p:nvPr/>
        </p:nvSpPr>
        <p:spPr>
          <a:xfrm>
            <a:off x="121921" y="5324068"/>
            <a:ext cx="8915400" cy="923330"/>
          </a:xfrm>
          <a:prstGeom prst="rect">
            <a:avLst/>
          </a:prstGeom>
          <a:ln>
            <a:solidFill>
              <a:schemeClr val="tx1"/>
            </a:solidFill>
          </a:ln>
        </p:spPr>
        <p:txBody>
          <a:bodyPr wrap="square">
            <a:spAutoFit/>
          </a:bodyPr>
          <a:lstStyle/>
          <a:p>
            <a:pPr algn="just" eaLnBrk="0" hangingPunct="0">
              <a:defRPr/>
            </a:pPr>
            <a:r>
              <a:rPr lang="es-ES" kern="0" dirty="0" smtClean="0">
                <a:solidFill>
                  <a:srgbClr val="000000"/>
                </a:solidFill>
                <a:latin typeface="Georgia" pitchFamily="18" charset="0"/>
              </a:rPr>
              <a:t>Más </a:t>
            </a:r>
            <a:r>
              <a:rPr lang="es-ES" kern="0" dirty="0">
                <a:solidFill>
                  <a:srgbClr val="000000"/>
                </a:solidFill>
                <a:latin typeface="Georgia" pitchFamily="18" charset="0"/>
              </a:rPr>
              <a:t>de </a:t>
            </a:r>
            <a:r>
              <a:rPr lang="es-ES" b="1" kern="0" dirty="0">
                <a:solidFill>
                  <a:srgbClr val="000000"/>
                </a:solidFill>
                <a:latin typeface="Georgia" pitchFamily="18" charset="0"/>
              </a:rPr>
              <a:t>70% de los jóvenes que abandonaron la Educación Media Superior considera que fue una mala decisión</a:t>
            </a:r>
            <a:r>
              <a:rPr lang="es-ES" kern="0" dirty="0">
                <a:solidFill>
                  <a:srgbClr val="000000"/>
                </a:solidFill>
                <a:latin typeface="Georgia" pitchFamily="18" charset="0"/>
              </a:rPr>
              <a:t> y </a:t>
            </a:r>
            <a:r>
              <a:rPr lang="es-ES" kern="0" dirty="0">
                <a:solidFill>
                  <a:prstClr val="black"/>
                </a:solidFill>
                <a:latin typeface="Georgia" pitchFamily="18" charset="0"/>
              </a:rPr>
              <a:t>70% tiene interés en retomar sus estudios.</a:t>
            </a:r>
          </a:p>
        </p:txBody>
      </p:sp>
      <p:sp>
        <p:nvSpPr>
          <p:cNvPr id="9"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8</a:t>
            </a:fld>
            <a:endParaRPr lang="es-ES" dirty="0">
              <a:solidFill>
                <a:schemeClr val="tx1">
                  <a:lumMod val="50000"/>
                  <a:lumOff val="50000"/>
                </a:schemeClr>
              </a:solidFill>
            </a:endParaRPr>
          </a:p>
        </p:txBody>
      </p:sp>
    </p:spTree>
    <p:extLst>
      <p:ext uri="{BB962C8B-B14F-4D97-AF65-F5344CB8AC3E}">
        <p14:creationId xmlns:p14="http://schemas.microsoft.com/office/powerpoint/2010/main" val="3495817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Marcador de contenido"/>
          <p:cNvGraphicFramePr>
            <a:graphicFrameLocks noGrp="1"/>
          </p:cNvGraphicFramePr>
          <p:nvPr>
            <p:ph idx="1"/>
            <p:extLst>
              <p:ext uri="{D42A27DB-BD31-4B8C-83A1-F6EECF244321}">
                <p14:modId xmlns:p14="http://schemas.microsoft.com/office/powerpoint/2010/main" val="832851396"/>
              </p:ext>
            </p:extLst>
          </p:nvPr>
        </p:nvGraphicFramePr>
        <p:xfrm>
          <a:off x="232686" y="1524000"/>
          <a:ext cx="8712968" cy="4588376"/>
        </p:xfrm>
        <a:graphic>
          <a:graphicData uri="http://schemas.openxmlformats.org/drawingml/2006/table">
            <a:tbl>
              <a:tblPr firstRow="1" bandRow="1">
                <a:tableStyleId>{073A0DAA-6AF3-43AB-8588-CEC1D06C72B9}</a:tableStyleId>
              </a:tblPr>
              <a:tblGrid>
                <a:gridCol w="1728192"/>
                <a:gridCol w="6984776"/>
              </a:tblGrid>
              <a:tr h="0">
                <a:tc gridSpan="2">
                  <a:txBody>
                    <a:bodyPr/>
                    <a:lstStyle/>
                    <a:p>
                      <a:pPr marL="0" algn="ctr"/>
                      <a:endParaRPr lang="es-MX" sz="100" b="1" dirty="0">
                        <a:solidFill>
                          <a:schemeClr val="tx1"/>
                        </a:solidFill>
                        <a:latin typeface="Georg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sz="1400" b="0" dirty="0">
                        <a:latin typeface="Georgia" pitchFamily="18" charset="0"/>
                      </a:endParaRPr>
                    </a:p>
                  </a:txBody>
                  <a:tcPr/>
                </a:tc>
              </a:tr>
              <a:tr h="387216">
                <a:tc>
                  <a:txBody>
                    <a:bodyPr/>
                    <a:lstStyle/>
                    <a:p>
                      <a:pPr marL="0" indent="-285750" algn="just">
                        <a:buFont typeface="Wingdings" pitchFamily="2" charset="2"/>
                        <a:buNone/>
                      </a:pPr>
                      <a:r>
                        <a:rPr lang="es-MX" sz="1600" b="1" dirty="0" smtClean="0">
                          <a:solidFill>
                            <a:schemeClr val="tx1"/>
                          </a:solidFill>
                          <a:latin typeface="Georgia" pitchFamily="18" charset="0"/>
                        </a:rPr>
                        <a:t>ECONÓMICOS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Bajos ingresos familiares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95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solidFill>
                            <a:schemeClr val="tx1"/>
                          </a:solidFill>
                          <a:latin typeface="Georgia" pitchFamily="18" charset="0"/>
                        </a:rPr>
                        <a:t>PERSONALES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Baja escolaridad de los padres, no lo pueden acompañar</a:t>
                      </a:r>
                      <a:r>
                        <a:rPr lang="es-MX" sz="1600" b="1" baseline="0" dirty="0" smtClean="0">
                          <a:latin typeface="Georgia" pitchFamily="18" charset="0"/>
                        </a:rPr>
                        <a:t> en sus estudios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Baja autoestima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Se casó</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Se embarazó o su pareja se embarazó o tiene hijos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Violencia en</a:t>
                      </a:r>
                      <a:r>
                        <a:rPr lang="es-MX" sz="1600" b="1" baseline="0" dirty="0" smtClean="0">
                          <a:latin typeface="Georgia" pitchFamily="18" charset="0"/>
                        </a:rPr>
                        <a:t> su entorno social</a:t>
                      </a:r>
                      <a:endParaRPr lang="es-MX" sz="1600" b="1" dirty="0" smtClean="0">
                        <a:latin typeface="Georg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99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solidFill>
                            <a:schemeClr val="tx1"/>
                          </a:solidFill>
                          <a:latin typeface="Georgia" pitchFamily="18" charset="0"/>
                        </a:rPr>
                        <a:t>ESCOLARES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Bajo promedio de calificaciones en secundaria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No asiste regularmente a la escuela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Le disgusta estudiar, no le parecen interesantes  los estudios, piensa que no le van</a:t>
                      </a:r>
                      <a:r>
                        <a:rPr lang="es-MX" sz="1600" b="1" baseline="0" dirty="0" smtClean="0">
                          <a:latin typeface="Georgia" pitchFamily="18" charset="0"/>
                        </a:rPr>
                        <a:t> a brindar nada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Tiene una conducta de indisciplina y ha sido suspendido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Bajo promedio de calificaciones en Educación Media Superior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Ha reprobado repetidamente o en varias materias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Violencia o situaciones de acoso en los planteles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dirty="0" smtClean="0">
                          <a:latin typeface="Georgia" pitchFamily="18" charset="0"/>
                        </a:rPr>
                        <a:t>Le asignaron un plantel de Educación Media Superior que no deseaba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10" name="9 CuadroTexto"/>
          <p:cNvSpPr txBox="1"/>
          <p:nvPr/>
        </p:nvSpPr>
        <p:spPr>
          <a:xfrm>
            <a:off x="502970" y="482"/>
            <a:ext cx="8172400" cy="1124744"/>
          </a:xfrm>
          <a:prstGeom prst="rect">
            <a:avLst/>
          </a:prstGeom>
          <a:noFill/>
          <a:ln>
            <a:noFill/>
          </a:ln>
        </p:spPr>
        <p:txBody>
          <a:bodyPr wrap="square" rtlCol="0" anchor="ctr" anchorCtr="0">
            <a:noAutofit/>
          </a:bodyPr>
          <a:lstStyle/>
          <a:p>
            <a:pPr algn="ctr"/>
            <a:r>
              <a:rPr lang="es-MX" sz="2400" b="1" dirty="0" smtClean="0">
                <a:solidFill>
                  <a:prstClr val="black"/>
                </a:solidFill>
                <a:latin typeface="Georgia" pitchFamily="18" charset="0"/>
              </a:rPr>
              <a:t>Factores asociados al abandono escolar en la educación </a:t>
            </a:r>
            <a:r>
              <a:rPr lang="es-MX" sz="2400" b="1" dirty="0">
                <a:solidFill>
                  <a:prstClr val="black"/>
                </a:solidFill>
                <a:latin typeface="Georgia" pitchFamily="18" charset="0"/>
              </a:rPr>
              <a:t>m</a:t>
            </a:r>
            <a:r>
              <a:rPr lang="es-MX" sz="2400" b="1" dirty="0" smtClean="0">
                <a:solidFill>
                  <a:prstClr val="black"/>
                </a:solidFill>
                <a:latin typeface="Georgia" pitchFamily="18" charset="0"/>
              </a:rPr>
              <a:t>edia </a:t>
            </a:r>
            <a:r>
              <a:rPr lang="es-MX" sz="2400" b="1" dirty="0">
                <a:solidFill>
                  <a:prstClr val="black"/>
                </a:solidFill>
                <a:latin typeface="Georgia" pitchFamily="18" charset="0"/>
              </a:rPr>
              <a:t>s</a:t>
            </a:r>
            <a:r>
              <a:rPr lang="es-MX" sz="2400" b="1" dirty="0" smtClean="0">
                <a:solidFill>
                  <a:prstClr val="black"/>
                </a:solidFill>
                <a:latin typeface="Georgia" pitchFamily="18" charset="0"/>
              </a:rPr>
              <a:t>uperior </a:t>
            </a:r>
            <a:endParaRPr lang="es-MX" sz="2400" b="1" dirty="0">
              <a:solidFill>
                <a:prstClr val="black"/>
              </a:solidFill>
              <a:latin typeface="Georgia" pitchFamily="18" charset="0"/>
            </a:endParaRPr>
          </a:p>
        </p:txBody>
      </p:sp>
      <p:sp>
        <p:nvSpPr>
          <p:cNvPr id="4" name="4 Marcador de número de diapositiva"/>
          <p:cNvSpPr>
            <a:spLocks noGrp="1"/>
          </p:cNvSpPr>
          <p:nvPr>
            <p:ph type="sldNum" sz="quarter" idx="4"/>
          </p:nvPr>
        </p:nvSpPr>
        <p:spPr>
          <a:xfrm>
            <a:off x="7086600" y="6669360"/>
            <a:ext cx="2133600" cy="196599"/>
          </a:xfrm>
        </p:spPr>
        <p:txBody>
          <a:bodyPr/>
          <a:lstStyle/>
          <a:p>
            <a:pPr>
              <a:defRPr/>
            </a:pPr>
            <a:fld id="{CE0E0074-E4DC-4E1D-B817-223E261FC5D6}" type="slidenum">
              <a:rPr lang="es-ES" smtClean="0">
                <a:solidFill>
                  <a:schemeClr val="tx1">
                    <a:lumMod val="50000"/>
                    <a:lumOff val="50000"/>
                  </a:schemeClr>
                </a:solidFill>
              </a:rPr>
              <a:pPr>
                <a:defRPr/>
              </a:pPr>
              <a:t>9</a:t>
            </a:fld>
            <a:endParaRPr lang="es-ES" dirty="0">
              <a:solidFill>
                <a:schemeClr val="tx1">
                  <a:lumMod val="50000"/>
                  <a:lumOff val="50000"/>
                </a:schemeClr>
              </a:solidFill>
            </a:endParaRPr>
          </a:p>
        </p:txBody>
      </p:sp>
    </p:spTree>
    <p:extLst>
      <p:ext uri="{BB962C8B-B14F-4D97-AF65-F5344CB8AC3E}">
        <p14:creationId xmlns:p14="http://schemas.microsoft.com/office/powerpoint/2010/main" val="3488474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2566</TotalTime>
  <Words>2544</Words>
  <Application>Microsoft Office PowerPoint</Application>
  <PresentationFormat>Presentación en pantalla (4:3)</PresentationFormat>
  <Paragraphs>378</Paragraphs>
  <Slides>33</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Calibri</vt:lpstr>
      <vt:lpstr>Georgia</vt:lpstr>
      <vt:lpstr>Goudy Old Style</vt:lpstr>
      <vt:lpstr>Times New Roman</vt:lpstr>
      <vt:lpstr>Wingdings</vt:lpstr>
      <vt:lpstr>Wingdings 2</vt:lpstr>
      <vt:lpstr>5_Tema de Office</vt:lpstr>
      <vt:lpstr>Presentación de PowerPoint</vt:lpstr>
      <vt:lpstr>Presentación de PowerPoint</vt:lpstr>
      <vt:lpstr>Evolución de la tasa de abandono escolar, 1990-2014</vt:lpstr>
      <vt:lpstr>La tasa de abandono escolar se ha reducido en la mayor parte de las entidades federativas</vt:lpstr>
      <vt:lpstr>Trayectoria escolar de una cohorte hipotética</vt:lpstr>
      <vt:lpstr>Presentación de PowerPoint</vt:lpstr>
      <vt:lpstr>Presentación de PowerPoint</vt:lpstr>
      <vt:lpstr>Percepción de la decisión entre quienes  abandonaron </vt:lpstr>
      <vt:lpstr>Presentación de PowerPoint</vt:lpstr>
      <vt:lpstr>Presentación de PowerPoint</vt:lpstr>
      <vt:lpstr>Presentación de PowerPoint</vt:lpstr>
      <vt:lpstr>Presentación de PowerPoint</vt:lpstr>
      <vt:lpstr>Presentación de PowerPoint</vt:lpstr>
      <vt:lpstr>Cuatro mensajes principales</vt:lpstr>
      <vt:lpstr>¡Sí se puede detener el abandono escolar! El caso de Chile</vt:lpstr>
      <vt:lpstr>Presentación de PowerPoint</vt:lpstr>
      <vt:lpstr>Presentación de PowerPoint</vt:lpstr>
      <vt:lpstr>Presentación de PowerPoint</vt:lpstr>
      <vt:lpstr>Caja de Herramientas 2014: se compone de 12 Manuales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Acciones que deberán reforzarse para continuar impulsando la reducción del abandono escolar</vt:lpstr>
    </vt:vector>
  </TitlesOfParts>
  <Company>SEP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Abandono escolar por entidad federativa, 2006-2007 a 2012-2013</dc:title>
  <dc:creator>Estefania Moleres</dc:creator>
  <cp:lastModifiedBy>Luis Enrique Madrid</cp:lastModifiedBy>
  <cp:revision>186</cp:revision>
  <cp:lastPrinted>2016-06-21T13:03:38Z</cp:lastPrinted>
  <dcterms:created xsi:type="dcterms:W3CDTF">2015-03-11T00:38:35Z</dcterms:created>
  <dcterms:modified xsi:type="dcterms:W3CDTF">2016-06-28T16:41:08Z</dcterms:modified>
</cp:coreProperties>
</file>