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8"/>
  </p:notesMasterIdLst>
  <p:handoutMasterIdLst>
    <p:handoutMasterId r:id="rId39"/>
  </p:handoutMasterIdLst>
  <p:sldIdLst>
    <p:sldId id="478" r:id="rId2"/>
    <p:sldId id="491" r:id="rId3"/>
    <p:sldId id="483" r:id="rId4"/>
    <p:sldId id="492" r:id="rId5"/>
    <p:sldId id="493" r:id="rId6"/>
    <p:sldId id="494" r:id="rId7"/>
    <p:sldId id="496" r:id="rId8"/>
    <p:sldId id="497" r:id="rId9"/>
    <p:sldId id="498" r:id="rId10"/>
    <p:sldId id="469" r:id="rId11"/>
    <p:sldId id="467" r:id="rId12"/>
    <p:sldId id="480" r:id="rId13"/>
    <p:sldId id="432" r:id="rId14"/>
    <p:sldId id="465" r:id="rId15"/>
    <p:sldId id="457" r:id="rId16"/>
    <p:sldId id="476" r:id="rId17"/>
    <p:sldId id="458" r:id="rId18"/>
    <p:sldId id="442" r:id="rId19"/>
    <p:sldId id="463" r:id="rId20"/>
    <p:sldId id="471" r:id="rId21"/>
    <p:sldId id="470" r:id="rId22"/>
    <p:sldId id="490" r:id="rId23"/>
    <p:sldId id="499" r:id="rId24"/>
    <p:sldId id="500" r:id="rId25"/>
    <p:sldId id="501" r:id="rId26"/>
    <p:sldId id="464" r:id="rId27"/>
    <p:sldId id="489" r:id="rId28"/>
    <p:sldId id="507" r:id="rId29"/>
    <p:sldId id="502" r:id="rId30"/>
    <p:sldId id="503" r:id="rId31"/>
    <p:sldId id="504" r:id="rId32"/>
    <p:sldId id="505" r:id="rId33"/>
    <p:sldId id="506" r:id="rId34"/>
    <p:sldId id="508" r:id="rId35"/>
    <p:sldId id="509" r:id="rId36"/>
    <p:sldId id="485" r:id="rId37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4" d="100"/>
          <a:sy n="84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iguel\Miguel%202010\Proyectos\WB%20Drop%20out%20in%20EMS%20LAC\Drop%20out%20LAC%20Data%20and%20Results\WB%20USE%20UNICEF-EAUSI%20LAT%20AM%20Asistencia%20cohortes%20%20Jun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iguel\Miguel%202010\Proyectos\WB%20Central%20America%20Educ%20Dropout\Resultados%20Dropout%20CA\030315%20LAT%20AM%20A&#241;os%20de%20educaci&#243;n%20por%20grupo%20de%20eda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iguel\Miguel%202010\Proyectos\WB%20Central%20America%20Educ%20Dropout\Resultados%20Dropout%20CA\030315%20LAT%20AM%20A&#241;os%20de%20educaci&#243;n%20por%20grupo%20de%20eda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iguel\Miguel%202010\Proyectos\WB%20Central%20America%20Educ%20Dropout\Resultados%20Dropout%20CA\030315%20LAT%20AM%20A&#241;os%20de%20educaci&#243;n%20por%20grupo%20de%20edad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iguel\Miguel%202010\Proyectos\WB%20Central%20America%20Educ%20Dropout\Resultados%20Dropout%20CA\030315%20LAT%20AM%20A&#241;os%20de%20educaci&#243;n%20por%20grupo%20de%20edad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07456\Documents\Non-LC7\Research\RS%20Ninis\Background%20Papers\Summary\Data%20and%20graphs\Crime%20and%20other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373349969693586E-2"/>
          <c:y val="2.170464428064094E-2"/>
          <c:w val="0.88044041842671639"/>
          <c:h val="0.85276615371200548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por status'!$M$26:$P$26</c:f>
              <c:strCache>
                <c:ptCount val="4"/>
                <c:pt idx="0">
                  <c:v>Cohort 1 (entering USE in 1994-96)</c:v>
                </c:pt>
                <c:pt idx="1">
                  <c:v>Cohort 2 (entering USE in 1999-01)</c:v>
                </c:pt>
                <c:pt idx="2">
                  <c:v>Cohort 3 (entering USE in 2004-06)</c:v>
                </c:pt>
                <c:pt idx="3">
                  <c:v>Cohort 4 (entering USE in 2009-11)</c:v>
                </c:pt>
              </c:strCache>
            </c:strRef>
          </c:cat>
          <c:val>
            <c:numRef>
              <c:f>'Grafica por status'!$M$27:$P$27</c:f>
              <c:numCache>
                <c:formatCode>0%</c:formatCode>
                <c:ptCount val="4"/>
                <c:pt idx="0">
                  <c:v>0.35371361611111113</c:v>
                </c:pt>
                <c:pt idx="1">
                  <c:v>0.4458187477777778</c:v>
                </c:pt>
                <c:pt idx="2">
                  <c:v>0.47541483083333336</c:v>
                </c:pt>
                <c:pt idx="3">
                  <c:v>0.50501091388888897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por status'!$M$26:$P$26</c:f>
              <c:strCache>
                <c:ptCount val="4"/>
                <c:pt idx="0">
                  <c:v>Cohort 1 (entering USE in 1994-96)</c:v>
                </c:pt>
                <c:pt idx="1">
                  <c:v>Cohort 2 (entering USE in 1999-01)</c:v>
                </c:pt>
                <c:pt idx="2">
                  <c:v>Cohort 3 (entering USE in 2004-06)</c:v>
                </c:pt>
                <c:pt idx="3">
                  <c:v>Cohort 4 (entering USE in 2009-11)</c:v>
                </c:pt>
              </c:strCache>
            </c:strRef>
          </c:cat>
          <c:val>
            <c:numRef>
              <c:f>'Grafica por status'!$M$28:$P$28</c:f>
              <c:numCache>
                <c:formatCode>0%</c:formatCode>
                <c:ptCount val="4"/>
                <c:pt idx="0">
                  <c:v>0.27186746722222216</c:v>
                </c:pt>
                <c:pt idx="1">
                  <c:v>0.26293874666666667</c:v>
                </c:pt>
                <c:pt idx="2">
                  <c:v>0.25460326222222224</c:v>
                </c:pt>
                <c:pt idx="3">
                  <c:v>0.24626777777777781</c:v>
                </c:pt>
              </c:numCache>
            </c:numRef>
          </c:val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 por status'!$M$26:$P$26</c:f>
              <c:strCache>
                <c:ptCount val="4"/>
                <c:pt idx="0">
                  <c:v>Cohort 1 (entering USE in 1994-96)</c:v>
                </c:pt>
                <c:pt idx="1">
                  <c:v>Cohort 2 (entering USE in 1999-01)</c:v>
                </c:pt>
                <c:pt idx="2">
                  <c:v>Cohort 3 (entering USE in 2004-06)</c:v>
                </c:pt>
                <c:pt idx="3">
                  <c:v>Cohort 4 (entering USE in 2009-11)</c:v>
                </c:pt>
              </c:strCache>
            </c:strRef>
          </c:cat>
          <c:val>
            <c:numRef>
              <c:f>'Grafica por status'!$M$29:$P$29</c:f>
              <c:numCache>
                <c:formatCode>0%</c:formatCode>
                <c:ptCount val="4"/>
                <c:pt idx="0">
                  <c:v>0.37441891666666671</c:v>
                </c:pt>
                <c:pt idx="1">
                  <c:v>0.29124250555555553</c:v>
                </c:pt>
                <c:pt idx="2">
                  <c:v>0.26998190694444441</c:v>
                </c:pt>
                <c:pt idx="3">
                  <c:v>0.24872130833333328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397472"/>
        <c:axId val="253400216"/>
      </c:barChart>
      <c:catAx>
        <c:axId val="25339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253400216"/>
        <c:crosses val="autoZero"/>
        <c:auto val="1"/>
        <c:lblAlgn val="ctr"/>
        <c:lblOffset val="100"/>
        <c:noMultiLvlLbl val="0"/>
      </c:catAx>
      <c:valAx>
        <c:axId val="2534002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5339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'[030315 LAT AM Años de educación por grupo de edad.xlsx]Cuadro'!$C$26:$O$26</c:f>
              <c:numCache>
                <c:formatCode>General</c:formatCode>
                <c:ptCount val="13"/>
                <c:pt idx="0">
                  <c:v>1953</c:v>
                </c:pt>
                <c:pt idx="1">
                  <c:v>1958</c:v>
                </c:pt>
                <c:pt idx="2">
                  <c:v>1963</c:v>
                </c:pt>
                <c:pt idx="3">
                  <c:v>1968</c:v>
                </c:pt>
                <c:pt idx="4">
                  <c:v>1973</c:v>
                </c:pt>
                <c:pt idx="5">
                  <c:v>1978</c:v>
                </c:pt>
                <c:pt idx="6">
                  <c:v>1983</c:v>
                </c:pt>
                <c:pt idx="7">
                  <c:v>1988</c:v>
                </c:pt>
                <c:pt idx="8">
                  <c:v>1993</c:v>
                </c:pt>
                <c:pt idx="9">
                  <c:v>1998</c:v>
                </c:pt>
                <c:pt idx="10">
                  <c:v>2003</c:v>
                </c:pt>
                <c:pt idx="11">
                  <c:v>2008</c:v>
                </c:pt>
                <c:pt idx="12">
                  <c:v>2013</c:v>
                </c:pt>
              </c:numCache>
            </c:numRef>
          </c:cat>
          <c:val>
            <c:numRef>
              <c:f>'[030315 LAT AM Años de educación por grupo de edad.xlsx]Cuadro'!$C$29:$O$29</c:f>
              <c:numCache>
                <c:formatCode>0.0</c:formatCode>
                <c:ptCount val="13"/>
                <c:pt idx="0">
                  <c:v>4.7324555555555561</c:v>
                </c:pt>
                <c:pt idx="1">
                  <c:v>5.1773333333333342</c:v>
                </c:pt>
                <c:pt idx="2">
                  <c:v>5.7587277777777777</c:v>
                </c:pt>
                <c:pt idx="3">
                  <c:v>6.5109555555555572</c:v>
                </c:pt>
                <c:pt idx="4">
                  <c:v>7.3803666666666663</c:v>
                </c:pt>
                <c:pt idx="5">
                  <c:v>8.0756166666666669</c:v>
                </c:pt>
                <c:pt idx="6">
                  <c:v>8.4467111111111102</c:v>
                </c:pt>
                <c:pt idx="7">
                  <c:v>8.7960333333333338</c:v>
                </c:pt>
                <c:pt idx="8">
                  <c:v>9.1515777777777796</c:v>
                </c:pt>
                <c:pt idx="9">
                  <c:v>9.7999833333333317</c:v>
                </c:pt>
                <c:pt idx="10">
                  <c:v>10.395900000000001</c:v>
                </c:pt>
                <c:pt idx="11">
                  <c:v>10.950616664715847</c:v>
                </c:pt>
                <c:pt idx="12">
                  <c:v>11.534932553944575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397864"/>
        <c:axId val="253395120"/>
      </c:lineChart>
      <c:catAx>
        <c:axId val="25339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53395120"/>
        <c:crosses val="autoZero"/>
        <c:auto val="1"/>
        <c:lblAlgn val="ctr"/>
        <c:lblOffset val="100"/>
        <c:noMultiLvlLbl val="0"/>
      </c:catAx>
      <c:valAx>
        <c:axId val="253395120"/>
        <c:scaling>
          <c:orientation val="minMax"/>
          <c:max val="12"/>
        </c:scaling>
        <c:delete val="0"/>
        <c:axPos val="l"/>
        <c:numFmt formatCode="0.0" sourceLinked="1"/>
        <c:majorTickMark val="out"/>
        <c:minorTickMark val="none"/>
        <c:tickLblPos val="nextTo"/>
        <c:crossAx val="253397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'[030315 LAT AM Años de educación por grupo de edad.xlsx]Cuadro'!$C$41:$O$41</c:f>
              <c:numCache>
                <c:formatCode>General</c:formatCode>
                <c:ptCount val="13"/>
                <c:pt idx="0">
                  <c:v>1953</c:v>
                </c:pt>
                <c:pt idx="1">
                  <c:v>1958</c:v>
                </c:pt>
                <c:pt idx="2">
                  <c:v>1963</c:v>
                </c:pt>
                <c:pt idx="3">
                  <c:v>1968</c:v>
                </c:pt>
                <c:pt idx="4">
                  <c:v>1973</c:v>
                </c:pt>
                <c:pt idx="5">
                  <c:v>1978</c:v>
                </c:pt>
                <c:pt idx="6">
                  <c:v>1983</c:v>
                </c:pt>
                <c:pt idx="7">
                  <c:v>1988</c:v>
                </c:pt>
                <c:pt idx="8">
                  <c:v>1993</c:v>
                </c:pt>
                <c:pt idx="9">
                  <c:v>1998</c:v>
                </c:pt>
                <c:pt idx="10">
                  <c:v>2003</c:v>
                </c:pt>
                <c:pt idx="11">
                  <c:v>2008</c:v>
                </c:pt>
                <c:pt idx="12">
                  <c:v>2013</c:v>
                </c:pt>
              </c:numCache>
            </c:numRef>
          </c:cat>
          <c:val>
            <c:numRef>
              <c:f>'[030315 LAT AM Años de educación por grupo de edad.xlsx]Cuadro'!$C$45:$O$45</c:f>
              <c:numCache>
                <c:formatCode>0.00</c:formatCode>
                <c:ptCount val="13"/>
                <c:pt idx="0">
                  <c:v>1.9622999999999999</c:v>
                </c:pt>
                <c:pt idx="1">
                  <c:v>2.1</c:v>
                </c:pt>
                <c:pt idx="2">
                  <c:v>2.7162999999999999</c:v>
                </c:pt>
                <c:pt idx="3">
                  <c:v>2.6934</c:v>
                </c:pt>
                <c:pt idx="4">
                  <c:v>3.6783000000000001</c:v>
                </c:pt>
                <c:pt idx="5">
                  <c:v>4.2271999999999998</c:v>
                </c:pt>
                <c:pt idx="6">
                  <c:v>4.5330000000000004</c:v>
                </c:pt>
                <c:pt idx="7">
                  <c:v>5.0951000000000004</c:v>
                </c:pt>
                <c:pt idx="8">
                  <c:v>5.0846999999999998</c:v>
                </c:pt>
                <c:pt idx="9">
                  <c:v>5.9748999999999999</c:v>
                </c:pt>
                <c:pt idx="10">
                  <c:v>7.2968000000000002</c:v>
                </c:pt>
                <c:pt idx="11">
                  <c:v>8.242240952426604</c:v>
                </c:pt>
                <c:pt idx="12">
                  <c:v>9.3101819863307487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'[030315 LAT AM Años de educación por grupo de edad.xlsx]Cuadro'!$C$29:$O$29</c:f>
              <c:numCache>
                <c:formatCode>0.0</c:formatCode>
                <c:ptCount val="13"/>
                <c:pt idx="0">
                  <c:v>4.7324555555555561</c:v>
                </c:pt>
                <c:pt idx="1">
                  <c:v>5.1773333333333342</c:v>
                </c:pt>
                <c:pt idx="2">
                  <c:v>5.7587277777777777</c:v>
                </c:pt>
                <c:pt idx="3">
                  <c:v>6.5109555555555572</c:v>
                </c:pt>
                <c:pt idx="4">
                  <c:v>7.3803666666666663</c:v>
                </c:pt>
                <c:pt idx="5">
                  <c:v>8.0756166666666669</c:v>
                </c:pt>
                <c:pt idx="6">
                  <c:v>8.4467111111111102</c:v>
                </c:pt>
                <c:pt idx="7">
                  <c:v>8.7960333333333338</c:v>
                </c:pt>
                <c:pt idx="8">
                  <c:v>9.1515777777777796</c:v>
                </c:pt>
                <c:pt idx="9">
                  <c:v>9.7999833333333317</c:v>
                </c:pt>
                <c:pt idx="10">
                  <c:v>10.395900000000001</c:v>
                </c:pt>
                <c:pt idx="11">
                  <c:v>10.950616664715847</c:v>
                </c:pt>
                <c:pt idx="12">
                  <c:v>11.534932553944575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400608"/>
        <c:axId val="253401000"/>
      </c:lineChart>
      <c:catAx>
        <c:axId val="2534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401000"/>
        <c:crosses val="autoZero"/>
        <c:auto val="1"/>
        <c:lblAlgn val="ctr"/>
        <c:lblOffset val="100"/>
        <c:noMultiLvlLbl val="0"/>
      </c:catAx>
      <c:valAx>
        <c:axId val="253401000"/>
        <c:scaling>
          <c:orientation val="minMax"/>
          <c:max val="12"/>
        </c:scaling>
        <c:delete val="0"/>
        <c:axPos val="l"/>
        <c:numFmt formatCode="0.00" sourceLinked="1"/>
        <c:majorTickMark val="out"/>
        <c:minorTickMark val="none"/>
        <c:tickLblPos val="nextTo"/>
        <c:crossAx val="253400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'[030315 LAT AM Años de educación por grupo de edad.xlsx]Cuadro'!$C$41:$O$41</c:f>
              <c:numCache>
                <c:formatCode>General</c:formatCode>
                <c:ptCount val="13"/>
                <c:pt idx="0">
                  <c:v>1953</c:v>
                </c:pt>
                <c:pt idx="1">
                  <c:v>1958</c:v>
                </c:pt>
                <c:pt idx="2">
                  <c:v>1963</c:v>
                </c:pt>
                <c:pt idx="3">
                  <c:v>1968</c:v>
                </c:pt>
                <c:pt idx="4">
                  <c:v>1973</c:v>
                </c:pt>
                <c:pt idx="5">
                  <c:v>1978</c:v>
                </c:pt>
                <c:pt idx="6">
                  <c:v>1983</c:v>
                </c:pt>
                <c:pt idx="7">
                  <c:v>1988</c:v>
                </c:pt>
                <c:pt idx="8">
                  <c:v>1993</c:v>
                </c:pt>
                <c:pt idx="9">
                  <c:v>1998</c:v>
                </c:pt>
                <c:pt idx="10">
                  <c:v>2003</c:v>
                </c:pt>
                <c:pt idx="11">
                  <c:v>2008</c:v>
                </c:pt>
                <c:pt idx="12">
                  <c:v>2013</c:v>
                </c:pt>
              </c:numCache>
            </c:numRef>
          </c:cat>
          <c:val>
            <c:numRef>
              <c:f>'[030315 LAT AM Años de educación por grupo de edad.xlsx]Cuadro'!$C$46:$O$46</c:f>
              <c:numCache>
                <c:formatCode>0.00</c:formatCode>
                <c:ptCount val="13"/>
                <c:pt idx="0">
                  <c:v>2.7122999999999999</c:v>
                </c:pt>
                <c:pt idx="1">
                  <c:v>3.2115</c:v>
                </c:pt>
                <c:pt idx="2">
                  <c:v>3.5642</c:v>
                </c:pt>
                <c:pt idx="3">
                  <c:v>4.0674999999999999</c:v>
                </c:pt>
                <c:pt idx="4">
                  <c:v>4.6890999999999998</c:v>
                </c:pt>
                <c:pt idx="5">
                  <c:v>5.3250000000000002</c:v>
                </c:pt>
                <c:pt idx="6">
                  <c:v>5.5331999999999999</c:v>
                </c:pt>
                <c:pt idx="7">
                  <c:v>6.0917000000000003</c:v>
                </c:pt>
                <c:pt idx="8">
                  <c:v>6.2121000000000004</c:v>
                </c:pt>
                <c:pt idx="9">
                  <c:v>6.8461999999999996</c:v>
                </c:pt>
                <c:pt idx="10">
                  <c:v>7.6891999999999996</c:v>
                </c:pt>
                <c:pt idx="11">
                  <c:v>8.4106000000000005</c:v>
                </c:pt>
                <c:pt idx="12">
                  <c:v>9.1996816781979938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'[030315 LAT AM Años de educación por grupo de edad.xlsx]Cuadro'!$C$29:$O$29</c:f>
              <c:numCache>
                <c:formatCode>0.0</c:formatCode>
                <c:ptCount val="13"/>
                <c:pt idx="0">
                  <c:v>4.7324555555555561</c:v>
                </c:pt>
                <c:pt idx="1">
                  <c:v>5.1773333333333342</c:v>
                </c:pt>
                <c:pt idx="2">
                  <c:v>5.7587277777777777</c:v>
                </c:pt>
                <c:pt idx="3">
                  <c:v>6.5109555555555572</c:v>
                </c:pt>
                <c:pt idx="4">
                  <c:v>7.3803666666666663</c:v>
                </c:pt>
                <c:pt idx="5">
                  <c:v>8.0756166666666669</c:v>
                </c:pt>
                <c:pt idx="6">
                  <c:v>8.4467111111111102</c:v>
                </c:pt>
                <c:pt idx="7">
                  <c:v>8.7960333333333338</c:v>
                </c:pt>
                <c:pt idx="8">
                  <c:v>9.1515777777777796</c:v>
                </c:pt>
                <c:pt idx="9">
                  <c:v>9.7999833333333317</c:v>
                </c:pt>
                <c:pt idx="10">
                  <c:v>10.395900000000001</c:v>
                </c:pt>
                <c:pt idx="11">
                  <c:v>10.950616664715847</c:v>
                </c:pt>
                <c:pt idx="12">
                  <c:v>11.534932553944575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402568"/>
        <c:axId val="253399040"/>
      </c:lineChart>
      <c:catAx>
        <c:axId val="25340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399040"/>
        <c:crosses val="autoZero"/>
        <c:auto val="1"/>
        <c:lblAlgn val="ctr"/>
        <c:lblOffset val="100"/>
        <c:noMultiLvlLbl val="0"/>
      </c:catAx>
      <c:valAx>
        <c:axId val="253399040"/>
        <c:scaling>
          <c:orientation val="minMax"/>
          <c:max val="12"/>
        </c:scaling>
        <c:delete val="0"/>
        <c:axPos val="l"/>
        <c:numFmt formatCode="0.00" sourceLinked="1"/>
        <c:majorTickMark val="out"/>
        <c:minorTickMark val="none"/>
        <c:tickLblPos val="nextTo"/>
        <c:crossAx val="253402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'[030315 LAT AM Años de educación por grupo de edad.xlsx]Cuadro'!$C$41:$O$41</c:f>
              <c:numCache>
                <c:formatCode>General</c:formatCode>
                <c:ptCount val="13"/>
                <c:pt idx="0">
                  <c:v>1953</c:v>
                </c:pt>
                <c:pt idx="1">
                  <c:v>1958</c:v>
                </c:pt>
                <c:pt idx="2">
                  <c:v>1963</c:v>
                </c:pt>
                <c:pt idx="3">
                  <c:v>1968</c:v>
                </c:pt>
                <c:pt idx="4">
                  <c:v>1973</c:v>
                </c:pt>
                <c:pt idx="5">
                  <c:v>1978</c:v>
                </c:pt>
                <c:pt idx="6">
                  <c:v>1983</c:v>
                </c:pt>
                <c:pt idx="7">
                  <c:v>1988</c:v>
                </c:pt>
                <c:pt idx="8">
                  <c:v>1993</c:v>
                </c:pt>
                <c:pt idx="9">
                  <c:v>1998</c:v>
                </c:pt>
                <c:pt idx="10">
                  <c:v>2003</c:v>
                </c:pt>
                <c:pt idx="11">
                  <c:v>2008</c:v>
                </c:pt>
                <c:pt idx="12">
                  <c:v>2013</c:v>
                </c:pt>
              </c:numCache>
            </c:numRef>
          </c:cat>
          <c:val>
            <c:numRef>
              <c:f>'[030315 LAT AM Años de educación por grupo de edad.xlsx]Cuadro'!$C$47:$O$47</c:f>
              <c:numCache>
                <c:formatCode>0.00</c:formatCode>
                <c:ptCount val="13"/>
                <c:pt idx="0">
                  <c:v>2.484</c:v>
                </c:pt>
                <c:pt idx="1">
                  <c:v>2.9548999999999999</c:v>
                </c:pt>
                <c:pt idx="2">
                  <c:v>3.6366999999999998</c:v>
                </c:pt>
                <c:pt idx="3">
                  <c:v>4.4812000000000003</c:v>
                </c:pt>
                <c:pt idx="4">
                  <c:v>5.7667999999999999</c:v>
                </c:pt>
                <c:pt idx="5">
                  <c:v>6.3563999999999998</c:v>
                </c:pt>
                <c:pt idx="6">
                  <c:v>6.7807000000000004</c:v>
                </c:pt>
                <c:pt idx="7">
                  <c:v>6.7611999999999997</c:v>
                </c:pt>
                <c:pt idx="8">
                  <c:v>7.1394000000000002</c:v>
                </c:pt>
                <c:pt idx="9">
                  <c:v>7.9099000000000004</c:v>
                </c:pt>
                <c:pt idx="10">
                  <c:v>8.5714000000000006</c:v>
                </c:pt>
                <c:pt idx="11">
                  <c:v>9.0955681460695121</c:v>
                </c:pt>
                <c:pt idx="12">
                  <c:v>9.6517908276121016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'[030315 LAT AM Años de educación por grupo de edad.xlsx]Cuadro'!$C$29:$O$29</c:f>
              <c:numCache>
                <c:formatCode>0.0</c:formatCode>
                <c:ptCount val="13"/>
                <c:pt idx="0">
                  <c:v>4.7324555555555561</c:v>
                </c:pt>
                <c:pt idx="1">
                  <c:v>5.1773333333333342</c:v>
                </c:pt>
                <c:pt idx="2">
                  <c:v>5.7587277777777777</c:v>
                </c:pt>
                <c:pt idx="3">
                  <c:v>6.5109555555555572</c:v>
                </c:pt>
                <c:pt idx="4">
                  <c:v>7.3803666666666663</c:v>
                </c:pt>
                <c:pt idx="5">
                  <c:v>8.0756166666666669</c:v>
                </c:pt>
                <c:pt idx="6">
                  <c:v>8.4467111111111102</c:v>
                </c:pt>
                <c:pt idx="7">
                  <c:v>8.7960333333333338</c:v>
                </c:pt>
                <c:pt idx="8">
                  <c:v>9.1515777777777796</c:v>
                </c:pt>
                <c:pt idx="9">
                  <c:v>9.7999833333333317</c:v>
                </c:pt>
                <c:pt idx="10">
                  <c:v>10.395900000000001</c:v>
                </c:pt>
                <c:pt idx="11">
                  <c:v>10.950616664715847</c:v>
                </c:pt>
                <c:pt idx="12">
                  <c:v>11.534932553944575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298456"/>
        <c:axId val="221299240"/>
      </c:lineChart>
      <c:catAx>
        <c:axId val="22129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299240"/>
        <c:crosses val="autoZero"/>
        <c:auto val="1"/>
        <c:lblAlgn val="ctr"/>
        <c:lblOffset val="100"/>
        <c:noMultiLvlLbl val="0"/>
      </c:catAx>
      <c:valAx>
        <c:axId val="221299240"/>
        <c:scaling>
          <c:orientation val="minMax"/>
          <c:max val="12"/>
        </c:scaling>
        <c:delete val="0"/>
        <c:axPos val="l"/>
        <c:numFmt formatCode="0.00" sourceLinked="1"/>
        <c:majorTickMark val="out"/>
        <c:minorTickMark val="none"/>
        <c:tickLblPos val="nextTo"/>
        <c:crossAx val="221298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988062449620393E-3"/>
                  <c:y val="-0.40031990438022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59374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500000000000003E-3"/>
                  <c:y val="-0.334375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333E-3"/>
                  <c:y val="-0.3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666666666666666E-3"/>
                  <c:y val="-0.284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833333333333333E-3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666666666666666E-3"/>
                  <c:y val="-0.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0833333333333333E-3"/>
                  <c:y val="-0.1812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0833333333333333E-3"/>
                  <c:y val="-0.14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12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  <a:latin typeface="Gill San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  <c:pt idx="6">
                  <c:v>D7</c:v>
                </c:pt>
                <c:pt idx="7">
                  <c:v>D8</c:v>
                </c:pt>
                <c:pt idx="8">
                  <c:v>D9</c:v>
                </c:pt>
                <c:pt idx="9">
                  <c:v>D10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0.30499999999999999</c:v>
                </c:pt>
                <c:pt idx="1">
                  <c:v>0.28199999999999997</c:v>
                </c:pt>
                <c:pt idx="2">
                  <c:v>0.25900000000000001</c:v>
                </c:pt>
                <c:pt idx="3">
                  <c:v>0.23200000000000001</c:v>
                </c:pt>
                <c:pt idx="4">
                  <c:v>0.21199999999999999</c:v>
                </c:pt>
                <c:pt idx="5">
                  <c:v>0.18099999999999999</c:v>
                </c:pt>
                <c:pt idx="6">
                  <c:v>0.14799999999999999</c:v>
                </c:pt>
                <c:pt idx="7" formatCode="0%">
                  <c:v>0.12</c:v>
                </c:pt>
                <c:pt idx="8">
                  <c:v>9.4E-2</c:v>
                </c:pt>
                <c:pt idx="9">
                  <c:v>6.6000000000000003E-2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439544"/>
        <c:axId val="365438760"/>
      </c:barChart>
      <c:catAx>
        <c:axId val="365439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Gill Sans"/>
              </a:defRPr>
            </a:pPr>
            <a:endParaRPr lang="es-MX"/>
          </a:p>
        </c:txPr>
        <c:crossAx val="365438760"/>
        <c:crosses val="autoZero"/>
        <c:auto val="1"/>
        <c:lblAlgn val="ctr"/>
        <c:lblOffset val="100"/>
        <c:noMultiLvlLbl val="0"/>
      </c:catAx>
      <c:valAx>
        <c:axId val="3654387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Gill Sans"/>
              </a:defRPr>
            </a:pPr>
            <a:endParaRPr lang="es-MX"/>
          </a:p>
        </c:txPr>
        <c:crossAx val="365439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801E-3"/>
                  <c:y val="0.180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Crime!$A$2:$A$5</c:f>
              <c:strCache>
                <c:ptCount val="4"/>
                <c:pt idx="0">
                  <c:v>Ninis, (%)</c:v>
                </c:pt>
                <c:pt idx="1">
                  <c:v>Ninis, 2007-2013</c:v>
                </c:pt>
                <c:pt idx="2">
                  <c:v>Ninis, estados fronterizos</c:v>
                </c:pt>
                <c:pt idx="3">
                  <c:v>Ninis, 2007-2013, estados fronterizos</c:v>
                </c:pt>
              </c:strCache>
            </c:strRef>
          </c:cat>
          <c:val>
            <c:numRef>
              <c:f>Crime!$B$2:$B$5</c:f>
              <c:numCache>
                <c:formatCode>General</c:formatCode>
                <c:ptCount val="4"/>
                <c:pt idx="0">
                  <c:v>-0.26</c:v>
                </c:pt>
                <c:pt idx="1">
                  <c:v>1.1599999999999999</c:v>
                </c:pt>
                <c:pt idx="2">
                  <c:v>1.43</c:v>
                </c:pt>
                <c:pt idx="3">
                  <c:v>2.59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65439152"/>
        <c:axId val="365436800"/>
      </c:barChart>
      <c:catAx>
        <c:axId val="36543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5436800"/>
        <c:crosses val="autoZero"/>
        <c:auto val="1"/>
        <c:lblAlgn val="ctr"/>
        <c:lblOffset val="100"/>
        <c:noMultiLvlLbl val="0"/>
      </c:catAx>
      <c:valAx>
        <c:axId val="36543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5439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MX" sz="192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noProof="0" dirty="0" smtClean="0"/>
              <a:t>Porcentaje de abandono en</a:t>
            </a:r>
            <a:r>
              <a:rPr lang="es-MX" baseline="0" noProof="0" dirty="0" smtClean="0"/>
              <a:t> EMS</a:t>
            </a:r>
            <a:r>
              <a:rPr lang="es-MX" noProof="0" dirty="0" smtClean="0"/>
              <a:t>, por nivel de logro 9º </a:t>
            </a:r>
          </a:p>
          <a:p>
            <a:pPr>
              <a:defRPr lang="es-MX" noProof="0"/>
            </a:pPr>
            <a:r>
              <a:rPr lang="es-MX" noProof="0" dirty="0" smtClean="0"/>
              <a:t>(Enlace, matemáticas)</a:t>
            </a:r>
            <a:endParaRPr lang="es-MX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92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INSUFICIENTE</c:v>
                </c:pt>
                <c:pt idx="1">
                  <c:v>ELEMENTAL</c:v>
                </c:pt>
                <c:pt idx="2">
                  <c:v>BUENO</c:v>
                </c:pt>
                <c:pt idx="3">
                  <c:v>EXCELENTE</c:v>
                </c:pt>
              </c:strCache>
            </c:strRef>
          </c:cat>
          <c:val>
            <c:numRef>
              <c:f>Sheet1!$B$9:$E$9</c:f>
              <c:numCache>
                <c:formatCode>0</c:formatCode>
                <c:ptCount val="4"/>
                <c:pt idx="0">
                  <c:v>40.604825008494736</c:v>
                </c:pt>
                <c:pt idx="1">
                  <c:v>26.325467361323934</c:v>
                </c:pt>
                <c:pt idx="2">
                  <c:v>19.390862944162439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437192"/>
        <c:axId val="365440328"/>
      </c:barChart>
      <c:catAx>
        <c:axId val="3654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40328"/>
        <c:crosses val="autoZero"/>
        <c:auto val="1"/>
        <c:lblAlgn val="ctr"/>
        <c:lblOffset val="100"/>
        <c:noMultiLvlLbl val="0"/>
      </c:catAx>
      <c:valAx>
        <c:axId val="36544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543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675F8-23AB-4BEF-A2AC-16200F538AC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27E23-CCED-43CC-9D4A-A088207FF6B2}">
      <dgm:prSet phldrT="[Text]"/>
      <dgm:spPr/>
      <dgm:t>
        <a:bodyPr/>
        <a:lstStyle/>
        <a:p>
          <a:r>
            <a:rPr lang="es-MX" noProof="0" dirty="0" smtClean="0">
              <a:solidFill>
                <a:schemeClr val="tx2"/>
              </a:solidFill>
              <a:latin typeface="Gill Sans"/>
            </a:rPr>
            <a:t>Estudia </a:t>
          </a:r>
          <a:br>
            <a:rPr lang="es-MX" noProof="0" dirty="0" smtClean="0">
              <a:solidFill>
                <a:schemeClr val="tx2"/>
              </a:solidFill>
              <a:latin typeface="Gill Sans"/>
            </a:rPr>
          </a:br>
          <a:r>
            <a:rPr lang="es-MX" b="1" noProof="0" dirty="0" smtClean="0">
              <a:solidFill>
                <a:schemeClr val="tx2"/>
              </a:solidFill>
              <a:latin typeface="Gill Sans"/>
            </a:rPr>
            <a:t>34%</a:t>
          </a:r>
          <a:endParaRPr lang="es-MX" b="1" noProof="0" dirty="0">
            <a:solidFill>
              <a:schemeClr val="tx2"/>
            </a:solidFill>
            <a:latin typeface="Gill Sans"/>
          </a:endParaRPr>
        </a:p>
      </dgm:t>
    </dgm:pt>
    <dgm:pt modelId="{424BBC67-BD2A-490D-8814-3871C5B4D7C4}" type="parTrans" cxnId="{E392C07E-25AF-44A2-90E5-252B369D5D40}">
      <dgm:prSet/>
      <dgm:spPr/>
      <dgm:t>
        <a:bodyPr/>
        <a:lstStyle/>
        <a:p>
          <a:endParaRPr lang="es-MX" noProof="0" dirty="0"/>
        </a:p>
      </dgm:t>
    </dgm:pt>
    <dgm:pt modelId="{EB7B6954-2128-4C4D-9553-63326FF98104}" type="sibTrans" cxnId="{E392C07E-25AF-44A2-90E5-252B369D5D40}">
      <dgm:prSet/>
      <dgm:spPr/>
      <dgm:t>
        <a:bodyPr/>
        <a:lstStyle/>
        <a:p>
          <a:endParaRPr lang="es-MX" noProof="0" dirty="0"/>
        </a:p>
      </dgm:t>
    </dgm:pt>
    <dgm:pt modelId="{A1AED888-AAEC-425F-86CE-BB4984499086}">
      <dgm:prSet phldrT="[Text]"/>
      <dgm:spPr/>
      <dgm:t>
        <a:bodyPr/>
        <a:lstStyle/>
        <a:p>
          <a:r>
            <a:rPr lang="es-MX" noProof="0" dirty="0" smtClean="0">
              <a:solidFill>
                <a:schemeClr val="tx2"/>
              </a:solidFill>
              <a:latin typeface="Gill Sans"/>
            </a:rPr>
            <a:t>Trabaja</a:t>
          </a:r>
          <a:br>
            <a:rPr lang="es-MX" noProof="0" dirty="0" smtClean="0">
              <a:solidFill>
                <a:schemeClr val="tx2"/>
              </a:solidFill>
              <a:latin typeface="Gill Sans"/>
            </a:rPr>
          </a:br>
          <a:r>
            <a:rPr lang="es-MX" b="1" noProof="0" dirty="0" smtClean="0">
              <a:solidFill>
                <a:schemeClr val="tx2"/>
              </a:solidFill>
              <a:latin typeface="Gill Sans"/>
            </a:rPr>
            <a:t>33%</a:t>
          </a:r>
          <a:endParaRPr lang="es-MX" b="1" noProof="0" dirty="0">
            <a:solidFill>
              <a:schemeClr val="tx2"/>
            </a:solidFill>
            <a:latin typeface="Gill Sans"/>
          </a:endParaRPr>
        </a:p>
      </dgm:t>
    </dgm:pt>
    <dgm:pt modelId="{32AEDE15-B08D-4EE7-B8E7-398B26A299DA}" type="parTrans" cxnId="{56DC3A1C-3A99-42E2-B887-22E3D0F165D1}">
      <dgm:prSet/>
      <dgm:spPr/>
      <dgm:t>
        <a:bodyPr/>
        <a:lstStyle/>
        <a:p>
          <a:endParaRPr lang="es-MX" noProof="0" dirty="0"/>
        </a:p>
      </dgm:t>
    </dgm:pt>
    <dgm:pt modelId="{83376656-081E-4A41-AF99-255A54F7297C}" type="sibTrans" cxnId="{56DC3A1C-3A99-42E2-B887-22E3D0F165D1}">
      <dgm:prSet/>
      <dgm:spPr/>
      <dgm:t>
        <a:bodyPr/>
        <a:lstStyle/>
        <a:p>
          <a:endParaRPr lang="es-MX" noProof="0" dirty="0"/>
        </a:p>
      </dgm:t>
    </dgm:pt>
    <dgm:pt modelId="{413E500E-97C6-4D27-AD5D-4A6922D6D568}">
      <dgm:prSet phldrT="[Text]"/>
      <dgm:spPr/>
      <dgm:t>
        <a:bodyPr/>
        <a:lstStyle/>
        <a:p>
          <a:r>
            <a:rPr lang="es-MX" noProof="0" dirty="0" smtClean="0">
              <a:solidFill>
                <a:schemeClr val="tx2"/>
              </a:solidFill>
              <a:latin typeface="Gill Sans"/>
            </a:rPr>
            <a:t>Estudia y Trabaja</a:t>
          </a:r>
          <a:br>
            <a:rPr lang="es-MX" noProof="0" dirty="0" smtClean="0">
              <a:solidFill>
                <a:schemeClr val="tx2"/>
              </a:solidFill>
              <a:latin typeface="Gill Sans"/>
            </a:rPr>
          </a:br>
          <a:r>
            <a:rPr lang="es-MX" b="1" noProof="0" dirty="0" smtClean="0">
              <a:solidFill>
                <a:schemeClr val="tx2"/>
              </a:solidFill>
              <a:latin typeface="Gill Sans"/>
            </a:rPr>
            <a:t>12%</a:t>
          </a:r>
          <a:endParaRPr lang="es-MX" b="1" noProof="0" dirty="0">
            <a:solidFill>
              <a:schemeClr val="tx2"/>
            </a:solidFill>
            <a:latin typeface="Gill Sans"/>
          </a:endParaRPr>
        </a:p>
      </dgm:t>
    </dgm:pt>
    <dgm:pt modelId="{E88AF760-5D32-4BDB-AF30-7C73F9473C96}" type="parTrans" cxnId="{0235ED94-F19D-4148-99EE-24053CF2B94D}">
      <dgm:prSet/>
      <dgm:spPr/>
      <dgm:t>
        <a:bodyPr/>
        <a:lstStyle/>
        <a:p>
          <a:endParaRPr lang="es-MX" noProof="0" dirty="0"/>
        </a:p>
      </dgm:t>
    </dgm:pt>
    <dgm:pt modelId="{F5A541E5-7910-4AEA-A5CB-3E05EB41EE0F}" type="sibTrans" cxnId="{0235ED94-F19D-4148-99EE-24053CF2B94D}">
      <dgm:prSet/>
      <dgm:spPr/>
      <dgm:t>
        <a:bodyPr/>
        <a:lstStyle/>
        <a:p>
          <a:endParaRPr lang="es-MX" noProof="0" dirty="0"/>
        </a:p>
      </dgm:t>
    </dgm:pt>
    <dgm:pt modelId="{01FD7F8D-2EED-4D8F-A1FE-BC19D44C36BA}">
      <dgm:prSet phldrT="[Text]"/>
      <dgm:spPr/>
      <dgm:t>
        <a:bodyPr/>
        <a:lstStyle/>
        <a:p>
          <a:r>
            <a:rPr lang="es-MX" noProof="0" dirty="0" smtClean="0">
              <a:solidFill>
                <a:schemeClr val="tx2"/>
              </a:solidFill>
              <a:latin typeface="Gill Sans"/>
            </a:rPr>
            <a:t>Ninis</a:t>
          </a:r>
          <a:br>
            <a:rPr lang="es-MX" noProof="0" dirty="0" smtClean="0">
              <a:solidFill>
                <a:schemeClr val="tx2"/>
              </a:solidFill>
              <a:latin typeface="Gill Sans"/>
            </a:rPr>
          </a:br>
          <a:r>
            <a:rPr lang="es-MX" b="1" noProof="0" dirty="0" smtClean="0">
              <a:solidFill>
                <a:schemeClr val="tx2"/>
              </a:solidFill>
              <a:latin typeface="Gill Sans"/>
            </a:rPr>
            <a:t>19%</a:t>
          </a:r>
          <a:endParaRPr lang="es-MX" b="1" noProof="0" dirty="0">
            <a:solidFill>
              <a:schemeClr val="tx2"/>
            </a:solidFill>
            <a:latin typeface="Gill Sans"/>
          </a:endParaRPr>
        </a:p>
      </dgm:t>
    </dgm:pt>
    <dgm:pt modelId="{928A1A71-1DDC-4B54-BC2C-5B7D7EBCE93A}" type="parTrans" cxnId="{DEBE6E93-1416-45DB-AF74-D3DD4EA22F2C}">
      <dgm:prSet/>
      <dgm:spPr/>
      <dgm:t>
        <a:bodyPr/>
        <a:lstStyle/>
        <a:p>
          <a:endParaRPr lang="es-MX" noProof="0" dirty="0"/>
        </a:p>
      </dgm:t>
    </dgm:pt>
    <dgm:pt modelId="{76EA13AF-2657-407A-AC52-07575B64E44E}" type="sibTrans" cxnId="{DEBE6E93-1416-45DB-AF74-D3DD4EA22F2C}">
      <dgm:prSet/>
      <dgm:spPr/>
      <dgm:t>
        <a:bodyPr/>
        <a:lstStyle/>
        <a:p>
          <a:endParaRPr lang="es-MX" noProof="0" dirty="0"/>
        </a:p>
      </dgm:t>
    </dgm:pt>
    <dgm:pt modelId="{0F1DD4A6-9750-4388-BCF7-253352FB2711}" type="pres">
      <dgm:prSet presAssocID="{3A6675F8-23AB-4BEF-A2AC-16200F538A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9AEEEF4-72CC-4B4D-AC97-138A48A33775}" type="pres">
      <dgm:prSet presAssocID="{3A6675F8-23AB-4BEF-A2AC-16200F538ACA}" presName="pyramid" presStyleLbl="node1" presStyleIdx="0" presStyleCnt="1" custLinFactNeighborX="-6869" custLinFactNeighborY="-67330"/>
      <dgm:spPr/>
    </dgm:pt>
    <dgm:pt modelId="{2D053025-8C4F-4292-A1E7-3D6C60E24AE8}" type="pres">
      <dgm:prSet presAssocID="{3A6675F8-23AB-4BEF-A2AC-16200F538ACA}" presName="theList" presStyleCnt="0"/>
      <dgm:spPr/>
    </dgm:pt>
    <dgm:pt modelId="{804064CB-DD61-4756-9456-CAE56D4FD7B0}" type="pres">
      <dgm:prSet presAssocID="{E4427E23-CCED-43CC-9D4A-A088207FF6B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3ACA6-38C1-47A7-A49C-24D177C74626}" type="pres">
      <dgm:prSet presAssocID="{E4427E23-CCED-43CC-9D4A-A088207FF6B2}" presName="aSpace" presStyleCnt="0"/>
      <dgm:spPr/>
    </dgm:pt>
    <dgm:pt modelId="{C90522CB-C00F-4F74-B2AC-6E3E601434FD}" type="pres">
      <dgm:prSet presAssocID="{A1AED888-AAEC-425F-86CE-BB498449908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2843E-511B-4D76-96D5-525BD8188264}" type="pres">
      <dgm:prSet presAssocID="{A1AED888-AAEC-425F-86CE-BB4984499086}" presName="aSpace" presStyleCnt="0"/>
      <dgm:spPr/>
    </dgm:pt>
    <dgm:pt modelId="{776AD48F-BEE0-46F8-8AB3-7E52B0C39D10}" type="pres">
      <dgm:prSet presAssocID="{413E500E-97C6-4D27-AD5D-4A6922D6D56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9CA80-AB2C-414A-BFBE-E722312F6F6B}" type="pres">
      <dgm:prSet presAssocID="{413E500E-97C6-4D27-AD5D-4A6922D6D568}" presName="aSpace" presStyleCnt="0"/>
      <dgm:spPr/>
    </dgm:pt>
    <dgm:pt modelId="{AE1DC975-50CF-4188-BEF3-26AF695F8D1E}" type="pres">
      <dgm:prSet presAssocID="{01FD7F8D-2EED-4D8F-A1FE-BC19D44C36B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6D8F8-E96F-4331-B33E-1A979A6FC41A}" type="pres">
      <dgm:prSet presAssocID="{01FD7F8D-2EED-4D8F-A1FE-BC19D44C36BA}" presName="aSpace" presStyleCnt="0"/>
      <dgm:spPr/>
    </dgm:pt>
  </dgm:ptLst>
  <dgm:cxnLst>
    <dgm:cxn modelId="{88E7FABF-A21D-43B7-B7A4-D431DF88FA78}" type="presOf" srcId="{3A6675F8-23AB-4BEF-A2AC-16200F538ACA}" destId="{0F1DD4A6-9750-4388-BCF7-253352FB2711}" srcOrd="0" destOrd="0" presId="urn:microsoft.com/office/officeart/2005/8/layout/pyramid2"/>
    <dgm:cxn modelId="{1E1A0970-81FB-4D2C-B42E-C62C50CA7D8E}" type="presOf" srcId="{E4427E23-CCED-43CC-9D4A-A088207FF6B2}" destId="{804064CB-DD61-4756-9456-CAE56D4FD7B0}" srcOrd="0" destOrd="0" presId="urn:microsoft.com/office/officeart/2005/8/layout/pyramid2"/>
    <dgm:cxn modelId="{909FD8DB-D934-473F-9908-34986BACC8EA}" type="presOf" srcId="{413E500E-97C6-4D27-AD5D-4A6922D6D568}" destId="{776AD48F-BEE0-46F8-8AB3-7E52B0C39D10}" srcOrd="0" destOrd="0" presId="urn:microsoft.com/office/officeart/2005/8/layout/pyramid2"/>
    <dgm:cxn modelId="{E392C07E-25AF-44A2-90E5-252B369D5D40}" srcId="{3A6675F8-23AB-4BEF-A2AC-16200F538ACA}" destId="{E4427E23-CCED-43CC-9D4A-A088207FF6B2}" srcOrd="0" destOrd="0" parTransId="{424BBC67-BD2A-490D-8814-3871C5B4D7C4}" sibTransId="{EB7B6954-2128-4C4D-9553-63326FF98104}"/>
    <dgm:cxn modelId="{56DC3A1C-3A99-42E2-B887-22E3D0F165D1}" srcId="{3A6675F8-23AB-4BEF-A2AC-16200F538ACA}" destId="{A1AED888-AAEC-425F-86CE-BB4984499086}" srcOrd="1" destOrd="0" parTransId="{32AEDE15-B08D-4EE7-B8E7-398B26A299DA}" sibTransId="{83376656-081E-4A41-AF99-255A54F7297C}"/>
    <dgm:cxn modelId="{DEBE6E93-1416-45DB-AF74-D3DD4EA22F2C}" srcId="{3A6675F8-23AB-4BEF-A2AC-16200F538ACA}" destId="{01FD7F8D-2EED-4D8F-A1FE-BC19D44C36BA}" srcOrd="3" destOrd="0" parTransId="{928A1A71-1DDC-4B54-BC2C-5B7D7EBCE93A}" sibTransId="{76EA13AF-2657-407A-AC52-07575B64E44E}"/>
    <dgm:cxn modelId="{B3994503-5C3D-4FE7-A5AD-C4BB3FEA736F}" type="presOf" srcId="{A1AED888-AAEC-425F-86CE-BB4984499086}" destId="{C90522CB-C00F-4F74-B2AC-6E3E601434FD}" srcOrd="0" destOrd="0" presId="urn:microsoft.com/office/officeart/2005/8/layout/pyramid2"/>
    <dgm:cxn modelId="{D80FCF62-49FC-43F4-BB63-D9064ABF848A}" type="presOf" srcId="{01FD7F8D-2EED-4D8F-A1FE-BC19D44C36BA}" destId="{AE1DC975-50CF-4188-BEF3-26AF695F8D1E}" srcOrd="0" destOrd="0" presId="urn:microsoft.com/office/officeart/2005/8/layout/pyramid2"/>
    <dgm:cxn modelId="{0235ED94-F19D-4148-99EE-24053CF2B94D}" srcId="{3A6675F8-23AB-4BEF-A2AC-16200F538ACA}" destId="{413E500E-97C6-4D27-AD5D-4A6922D6D568}" srcOrd="2" destOrd="0" parTransId="{E88AF760-5D32-4BDB-AF30-7C73F9473C96}" sibTransId="{F5A541E5-7910-4AEA-A5CB-3E05EB41EE0F}"/>
    <dgm:cxn modelId="{3872004F-269B-4152-BF4E-640B9AB1CEE4}" type="presParOf" srcId="{0F1DD4A6-9750-4388-BCF7-253352FB2711}" destId="{39AEEEF4-72CC-4B4D-AC97-138A48A33775}" srcOrd="0" destOrd="0" presId="urn:microsoft.com/office/officeart/2005/8/layout/pyramid2"/>
    <dgm:cxn modelId="{FF22A031-2269-4E45-B9B4-CC3608B47407}" type="presParOf" srcId="{0F1DD4A6-9750-4388-BCF7-253352FB2711}" destId="{2D053025-8C4F-4292-A1E7-3D6C60E24AE8}" srcOrd="1" destOrd="0" presId="urn:microsoft.com/office/officeart/2005/8/layout/pyramid2"/>
    <dgm:cxn modelId="{D3BE8196-9F5C-4B6B-BB6A-6DB7AD52B0A3}" type="presParOf" srcId="{2D053025-8C4F-4292-A1E7-3D6C60E24AE8}" destId="{804064CB-DD61-4756-9456-CAE56D4FD7B0}" srcOrd="0" destOrd="0" presId="urn:microsoft.com/office/officeart/2005/8/layout/pyramid2"/>
    <dgm:cxn modelId="{159CFB05-0BFA-498A-A7B1-A9BDD1B3DC6C}" type="presParOf" srcId="{2D053025-8C4F-4292-A1E7-3D6C60E24AE8}" destId="{6F73ACA6-38C1-47A7-A49C-24D177C74626}" srcOrd="1" destOrd="0" presId="urn:microsoft.com/office/officeart/2005/8/layout/pyramid2"/>
    <dgm:cxn modelId="{C0DC6E1B-86D2-4078-BA33-4FCBBAF0EA48}" type="presParOf" srcId="{2D053025-8C4F-4292-A1E7-3D6C60E24AE8}" destId="{C90522CB-C00F-4F74-B2AC-6E3E601434FD}" srcOrd="2" destOrd="0" presId="urn:microsoft.com/office/officeart/2005/8/layout/pyramid2"/>
    <dgm:cxn modelId="{A660C1FA-D73A-4E2E-83B2-7AC67BB20EDE}" type="presParOf" srcId="{2D053025-8C4F-4292-A1E7-3D6C60E24AE8}" destId="{6392843E-511B-4D76-96D5-525BD8188264}" srcOrd="3" destOrd="0" presId="urn:microsoft.com/office/officeart/2005/8/layout/pyramid2"/>
    <dgm:cxn modelId="{C89B71C5-E315-48D5-BDBC-6E64C2DF82C2}" type="presParOf" srcId="{2D053025-8C4F-4292-A1E7-3D6C60E24AE8}" destId="{776AD48F-BEE0-46F8-8AB3-7E52B0C39D10}" srcOrd="4" destOrd="0" presId="urn:microsoft.com/office/officeart/2005/8/layout/pyramid2"/>
    <dgm:cxn modelId="{86901472-67B1-4EE8-9898-167DDDACF1D3}" type="presParOf" srcId="{2D053025-8C4F-4292-A1E7-3D6C60E24AE8}" destId="{7A39CA80-AB2C-414A-BFBE-E722312F6F6B}" srcOrd="5" destOrd="0" presId="urn:microsoft.com/office/officeart/2005/8/layout/pyramid2"/>
    <dgm:cxn modelId="{82B249EC-72D8-4DC0-9FD9-0739DA6AFCDB}" type="presParOf" srcId="{2D053025-8C4F-4292-A1E7-3D6C60E24AE8}" destId="{AE1DC975-50CF-4188-BEF3-26AF695F8D1E}" srcOrd="6" destOrd="0" presId="urn:microsoft.com/office/officeart/2005/8/layout/pyramid2"/>
    <dgm:cxn modelId="{1BC763D0-89D8-4A1D-B254-B0AAA2FF2CE2}" type="presParOf" srcId="{2D053025-8C4F-4292-A1E7-3D6C60E24AE8}" destId="{2EC6D8F8-E96F-4331-B33E-1A979A6FC4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28/06/2016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Explains between a third and a quarter of total increase in violence in Mexico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Explains between a third and a quarter of total increase in violence in Mexico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9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1F4A-8546-4881-B8EB-C26E7A5C35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8" r="39" b="50116"/>
          <a:stretch/>
        </p:blipFill>
        <p:spPr>
          <a:xfrm>
            <a:off x="5848350" y="2251613"/>
            <a:ext cx="1676400" cy="459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0498"/>
          <a:stretch/>
        </p:blipFill>
        <p:spPr>
          <a:xfrm>
            <a:off x="7515077" y="0"/>
            <a:ext cx="1628923" cy="4486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3501008"/>
            <a:ext cx="269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Rafael de Hoyos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36" y="6050020"/>
            <a:ext cx="2655480" cy="784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518" y="908720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aramond" panose="02020404030301010803" pitchFamily="18" charset="0"/>
              </a:rPr>
              <a:t>El ABANDONO ESCOLAR EN AM</a:t>
            </a:r>
            <a:r>
              <a:rPr lang="es-MX" sz="4000" b="1" dirty="0" smtClean="0">
                <a:latin typeface="Garamond" panose="02020404030301010803" pitchFamily="18" charset="0"/>
              </a:rPr>
              <a:t>ÉRICA LATINA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36" y="5013176"/>
            <a:ext cx="510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aramond" panose="02020404030301010803" pitchFamily="18" charset="0"/>
              </a:rPr>
              <a:t>“Estrategias para reducir el abandono escolar” </a:t>
            </a:r>
          </a:p>
          <a:p>
            <a:r>
              <a:rPr lang="es-MX" dirty="0" smtClean="0">
                <a:latin typeface="Garamond" panose="02020404030301010803" pitchFamily="18" charset="0"/>
              </a:rPr>
              <a:t>Ciudad de México, 20 y 21 de junio, 2016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4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1" y="-69492"/>
            <a:ext cx="9158475" cy="6008892"/>
          </a:xfrm>
          <a:prstGeom prst="rect">
            <a:avLst/>
          </a:prstGeom>
        </p:spPr>
      </p:pic>
      <p:pic>
        <p:nvPicPr>
          <p:cNvPr id="14" name="Picture 13" descr="Slide 9 icons-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289" y="1116445"/>
            <a:ext cx="464018" cy="590039"/>
          </a:xfrm>
          <a:prstGeom prst="rect">
            <a:avLst/>
          </a:prstGeom>
        </p:spPr>
      </p:pic>
      <p:pic>
        <p:nvPicPr>
          <p:cNvPr id="28" name="Picture 27" descr="Slide 9 icons-1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066" y="2629376"/>
            <a:ext cx="464018" cy="590039"/>
          </a:xfrm>
          <a:prstGeom prst="rect">
            <a:avLst/>
          </a:prstGeom>
        </p:spPr>
      </p:pic>
      <p:pic>
        <p:nvPicPr>
          <p:cNvPr id="155" name="Picture 154" descr="Slide 9 icons-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723" y="1094761"/>
            <a:ext cx="464018" cy="590039"/>
          </a:xfrm>
          <a:prstGeom prst="rect">
            <a:avLst/>
          </a:prstGeom>
        </p:spPr>
      </p:pic>
      <p:pic>
        <p:nvPicPr>
          <p:cNvPr id="158" name="Picture 157" descr="Slide 9 icons-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774" y="2604100"/>
            <a:ext cx="464018" cy="590039"/>
          </a:xfrm>
          <a:prstGeom prst="rect">
            <a:avLst/>
          </a:prstGeom>
        </p:spPr>
      </p:pic>
      <p:pic>
        <p:nvPicPr>
          <p:cNvPr id="162" name="Picture 161" descr="Slide 9 icons-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544" y="1126618"/>
            <a:ext cx="464018" cy="590039"/>
          </a:xfrm>
          <a:prstGeom prst="rect">
            <a:avLst/>
          </a:prstGeom>
        </p:spPr>
      </p:pic>
      <p:pic>
        <p:nvPicPr>
          <p:cNvPr id="171" name="Picture 170" descr="Slide 24-0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84801"/>
            <a:ext cx="9158475" cy="602483"/>
          </a:xfrm>
          <a:prstGeom prst="rect">
            <a:avLst/>
          </a:prstGeom>
        </p:spPr>
      </p:pic>
      <p:pic>
        <p:nvPicPr>
          <p:cNvPr id="172" name="Picture 171" descr="Slide 24-0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88709"/>
            <a:ext cx="9158475" cy="610626"/>
          </a:xfrm>
          <a:prstGeom prst="rect">
            <a:avLst/>
          </a:prstGeom>
        </p:spPr>
      </p:pic>
      <p:pic>
        <p:nvPicPr>
          <p:cNvPr id="173" name="Picture 172" descr="Slide 24-04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76935"/>
            <a:ext cx="9158475" cy="103195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12669" y="5166074"/>
            <a:ext cx="9162511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560" y="5491585"/>
            <a:ext cx="8458969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dirty="0" smtClean="0">
                <a:solidFill>
                  <a:schemeClr val="tx2"/>
                </a:solidFill>
              </a:rPr>
              <a:t>1 de cada 5 jóvenes en América Latina </a:t>
            </a:r>
            <a:r>
              <a:rPr lang="es-MX" sz="2900" dirty="0" smtClean="0">
                <a:solidFill>
                  <a:schemeClr val="bg1"/>
                </a:solidFill>
              </a:rPr>
              <a:t/>
            </a:r>
            <a:br>
              <a:rPr lang="es-MX" sz="2900" dirty="0" smtClean="0">
                <a:solidFill>
                  <a:schemeClr val="bg1"/>
                </a:solidFill>
              </a:rPr>
            </a:br>
            <a:r>
              <a:rPr lang="es-MX" sz="2900" dirty="0" smtClean="0">
                <a:solidFill>
                  <a:schemeClr val="bg1"/>
                </a:solidFill>
              </a:rPr>
              <a:t>NO ESTUDIA Y NO TRABAJA (NINI)</a:t>
            </a:r>
            <a:endParaRPr lang="es-MX" sz="2900" dirty="0"/>
          </a:p>
        </p:txBody>
      </p:sp>
      <p:sp>
        <p:nvSpPr>
          <p:cNvPr id="3" name="Flowchart: Manual Operation 2"/>
          <p:cNvSpPr/>
          <p:nvPr/>
        </p:nvSpPr>
        <p:spPr>
          <a:xfrm>
            <a:off x="3102502" y="1663163"/>
            <a:ext cx="804621" cy="624037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nual Operation 43"/>
          <p:cNvSpPr/>
          <p:nvPr/>
        </p:nvSpPr>
        <p:spPr>
          <a:xfrm>
            <a:off x="3629518" y="3148758"/>
            <a:ext cx="804621" cy="624037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nual Operation 44"/>
          <p:cNvSpPr/>
          <p:nvPr/>
        </p:nvSpPr>
        <p:spPr>
          <a:xfrm>
            <a:off x="4723764" y="3152441"/>
            <a:ext cx="804621" cy="624037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anual Operation 45"/>
          <p:cNvSpPr/>
          <p:nvPr/>
        </p:nvSpPr>
        <p:spPr>
          <a:xfrm>
            <a:off x="4225242" y="1668329"/>
            <a:ext cx="804621" cy="624037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nual Operation 46"/>
          <p:cNvSpPr/>
          <p:nvPr/>
        </p:nvSpPr>
        <p:spPr>
          <a:xfrm>
            <a:off x="5369421" y="1668329"/>
            <a:ext cx="804621" cy="624037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09524457"/>
              </p:ext>
            </p:extLst>
          </p:nvPr>
        </p:nvGraphicFramePr>
        <p:xfrm>
          <a:off x="3322202" y="18919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Slide 19-14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7864" cy="68749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39952" y="692696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 smtClean="0">
                <a:solidFill>
                  <a:schemeClr val="tx2"/>
                </a:solidFill>
                <a:latin typeface="Gill Sans"/>
                <a:cs typeface="Times New Roman" pitchFamily="18" charset="0"/>
              </a:rPr>
              <a:t>Jóvenes (15 – 24 años)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 smtClean="0">
                <a:solidFill>
                  <a:schemeClr val="tx2"/>
                </a:solidFill>
                <a:latin typeface="Gill Sans"/>
                <a:cs typeface="Times New Roman" pitchFamily="18" charset="0"/>
              </a:rPr>
              <a:t>110 millones = 100%</a:t>
            </a:r>
          </a:p>
          <a:p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-68196" y="2281368"/>
            <a:ext cx="3375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/>
            </a:r>
            <a:br>
              <a:rPr lang="en-US" sz="3200" dirty="0" smtClean="0">
                <a:solidFill>
                  <a:srgbClr val="003649"/>
                </a:solidFill>
                <a:latin typeface="Gill Sans"/>
              </a:rPr>
            </a:br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>20 MILLIONES </a:t>
            </a:r>
            <a:br>
              <a:rPr lang="en-US" sz="3200" dirty="0" smtClean="0">
                <a:solidFill>
                  <a:srgbClr val="003649"/>
                </a:solidFill>
                <a:latin typeface="Gill Sans"/>
              </a:rPr>
            </a:br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>DE NINIS</a:t>
            </a:r>
            <a:br>
              <a:rPr lang="en-US" sz="3200" dirty="0" smtClean="0">
                <a:solidFill>
                  <a:srgbClr val="003649"/>
                </a:solidFill>
                <a:latin typeface="Gill Sans"/>
              </a:rPr>
            </a:br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>EN LATAM</a:t>
            </a:r>
            <a:endParaRPr lang="en-US" sz="2800" dirty="0">
              <a:latin typeface="Gill San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51520" y="4509120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1912" y="2501280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7864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5008" y="1913973"/>
            <a:ext cx="3375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/>
            </a:r>
            <a:br>
              <a:rPr lang="en-US" sz="3200" dirty="0" smtClean="0">
                <a:solidFill>
                  <a:srgbClr val="003649"/>
                </a:solidFill>
                <a:latin typeface="Gill Sans"/>
              </a:rPr>
            </a:br>
            <a:r>
              <a:rPr lang="en-US" sz="3200" dirty="0" smtClean="0">
                <a:solidFill>
                  <a:srgbClr val="003649"/>
                </a:solidFill>
                <a:latin typeface="Gill Sans"/>
              </a:rPr>
              <a:t>LA TASA DE NINIS VARÍA EN LA REGIÓN</a:t>
            </a:r>
            <a:endParaRPr lang="en-US" sz="28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2700" y="2204864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88729" y="4149080"/>
            <a:ext cx="2864291" cy="9718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2" y="764704"/>
            <a:ext cx="553861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63988" y="754711"/>
            <a:ext cx="34563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Porcentaje de Ninis en </a:t>
            </a:r>
            <a:r>
              <a:rPr lang="es-MX" dirty="0" err="1" smtClean="0"/>
              <a:t>Latam</a:t>
            </a:r>
            <a:r>
              <a:rPr lang="es-MX" dirty="0" smtClean="0"/>
              <a:t> </a:t>
            </a:r>
          </a:p>
          <a:p>
            <a:pPr algn="ctr"/>
            <a:r>
              <a:rPr lang="es-MX" sz="1400" dirty="0" smtClean="0"/>
              <a:t>(15 a 24 años),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69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592" y="3717032"/>
            <a:ext cx="666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9592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67077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393099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15 a 20 años de edad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6554587" y="391526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35 a 40 años de edad</a:t>
            </a:r>
            <a:endParaRPr lang="es-MX" dirty="0"/>
          </a:p>
        </p:txBody>
      </p:sp>
      <p:sp>
        <p:nvSpPr>
          <p:cNvPr id="9" name="Right Arrow 8"/>
          <p:cNvSpPr/>
          <p:nvPr/>
        </p:nvSpPr>
        <p:spPr>
          <a:xfrm>
            <a:off x="2317448" y="3933056"/>
            <a:ext cx="4104456" cy="43204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043880" y="1727517"/>
            <a:ext cx="719536" cy="8640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1720" y="159891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s-MX" dirty="0" smtClean="0"/>
              <a:t>punto porcentual en la tasa de ninis</a:t>
            </a:r>
            <a:endParaRPr lang="es-MX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6554859" y="1792196"/>
            <a:ext cx="719536" cy="8640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2040" y="169935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 porciento en salarios </a:t>
            </a:r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560" y="5491585"/>
            <a:ext cx="84589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 smtClean="0"/>
              <a:t>EFECTO NEGATIVO EN PRODUCTIVIDAD DE LARGO PLAZO</a:t>
            </a:r>
            <a:endParaRPr lang="es-MX" sz="2900" dirty="0"/>
          </a:p>
        </p:txBody>
      </p:sp>
    </p:spTree>
    <p:extLst>
      <p:ext uri="{BB962C8B-B14F-4D97-AF65-F5344CB8AC3E}">
        <p14:creationId xmlns:p14="http://schemas.microsoft.com/office/powerpoint/2010/main" val="31355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 animBg="1"/>
      <p:bldP spid="11" grpId="0" animBg="1"/>
      <p:bldP spid="13" grpId="0"/>
      <p:bldP spid="17" grpId="0" animBg="1"/>
      <p:bldP spid="1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1920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717" y="2600325"/>
            <a:ext cx="39796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3649"/>
                </a:solidFill>
                <a:latin typeface="Gill Sans"/>
                <a:cs typeface="Gill Sans"/>
              </a:rPr>
              <a:t>CONTRIBUYE A LA TRANSMISIÓN INTERGENERACIONAL DE LA DESIGUALDAD</a:t>
            </a:r>
            <a:endParaRPr lang="en-US" sz="26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9512" y="2060848"/>
            <a:ext cx="3312368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3533" y="4937656"/>
            <a:ext cx="3368347" cy="13229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74798389"/>
              </p:ext>
            </p:extLst>
          </p:nvPr>
        </p:nvGraphicFramePr>
        <p:xfrm>
          <a:off x="3851920" y="2380064"/>
          <a:ext cx="5237758" cy="318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5436096" y="5589240"/>
            <a:ext cx="1980220" cy="686981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4128" y="57480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Gill Sans"/>
              </a:rPr>
              <a:t>Pobres</a:t>
            </a:r>
            <a:endParaRPr lang="en-US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3419" y="23488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  <a:latin typeface="Gill Sans"/>
              </a:rPr>
              <a:t>60% de los </a:t>
            </a:r>
            <a:r>
              <a:rPr lang="en-US" sz="2400" b="1" dirty="0" err="1" smtClean="0">
                <a:solidFill>
                  <a:schemeClr val="accent4"/>
                </a:solidFill>
                <a:latin typeface="Gill Sans"/>
              </a:rPr>
              <a:t>ninis</a:t>
            </a:r>
            <a:endParaRPr lang="en-US" sz="2400" b="1" dirty="0">
              <a:solidFill>
                <a:schemeClr val="accent4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945" y="119675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Ninis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 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ingreso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 del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hogar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3143" y="2492877"/>
            <a:ext cx="1764234" cy="309636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  <p:bldP spid="9" grpId="0" animBg="1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05938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1" y="2766407"/>
            <a:ext cx="3375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649"/>
                </a:solidFill>
                <a:latin typeface="Gill Sans"/>
                <a:cs typeface="Gill Sans"/>
              </a:rPr>
              <a:t>PUEDE HABER UN VÍNCULO ENTRE ABANDONO (HOMBRES) Y CRIMEN</a:t>
            </a:r>
            <a:endParaRPr lang="en-US" sz="28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9512" y="2348880"/>
            <a:ext cx="3312368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3533" y="5431995"/>
            <a:ext cx="3368347" cy="13229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83671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Efecto de un incremento en 1 </a:t>
            </a:r>
            <a:r>
              <a:rPr lang="es-ES_tradnl" b="1" dirty="0" err="1"/>
              <a:t>pp</a:t>
            </a:r>
            <a:r>
              <a:rPr lang="es-ES_tradnl" b="1" dirty="0"/>
              <a:t> en la tasa de ninis sobre la tasa de homicidios </a:t>
            </a:r>
            <a:r>
              <a:rPr lang="es-ES_tradnl" sz="1600" dirty="0"/>
              <a:t>(por cada 100,000 habitantes)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8136396" y="5193196"/>
            <a:ext cx="504056" cy="100811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0032" y="60212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Explica un cuarto del incremento en homicidios en México (2007-13)</a:t>
            </a:r>
            <a:endParaRPr lang="es-MX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4312952"/>
              </p:ext>
            </p:extLst>
          </p:nvPr>
        </p:nvGraphicFramePr>
        <p:xfrm>
          <a:off x="3705938" y="2194455"/>
          <a:ext cx="5438062" cy="317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5818170" y="2924944"/>
            <a:ext cx="2880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020272" y="2636912"/>
            <a:ext cx="2880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44408" y="1772816"/>
            <a:ext cx="2880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3" grpId="0"/>
      <p:bldGraphic spid="10" grpId="0">
        <p:bldAsOne/>
      </p:bldGraphic>
      <p:bldP spid="4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05938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33" y="1916832"/>
            <a:ext cx="3375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649"/>
                </a:solidFill>
                <a:latin typeface="Gill Sans"/>
                <a:cs typeface="Gill Sans"/>
              </a:rPr>
              <a:t>LA REGIÓN PUEDE PERDER LA VENTANA DEMOGRÁFICA</a:t>
            </a:r>
            <a:endParaRPr lang="en-US" sz="28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23533" y="1268760"/>
            <a:ext cx="3312368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0922" y="5070069"/>
            <a:ext cx="3368347" cy="13229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8367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Evolución en el índice de dependencia</a:t>
            </a:r>
            <a:b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</a:b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1950-2050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039" y="1628289"/>
            <a:ext cx="5244144" cy="36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8-1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7" y="857251"/>
            <a:ext cx="9157684" cy="515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3222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4200" dirty="0" smtClean="0">
                <a:solidFill>
                  <a:schemeClr val="bg1"/>
                </a:solidFill>
              </a:rPr>
              <a:t>¿CUÁLES SON LAS CAUSAS DEL </a:t>
            </a:r>
            <a:br>
              <a:rPr lang="es-MX" sz="4200" dirty="0" smtClean="0">
                <a:solidFill>
                  <a:schemeClr val="bg1"/>
                </a:solidFill>
              </a:rPr>
            </a:br>
            <a:r>
              <a:rPr lang="es-MX" sz="4200" b="1" dirty="0" smtClean="0">
                <a:solidFill>
                  <a:srgbClr val="003649"/>
                </a:solidFill>
              </a:rPr>
              <a:t>PROBLEMA?</a:t>
            </a:r>
            <a:endParaRPr lang="es-MX" sz="4200" b="1" dirty="0">
              <a:solidFill>
                <a:srgbClr val="00364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3302" y="2701135"/>
            <a:ext cx="7016989" cy="0"/>
          </a:xfrm>
          <a:prstGeom prst="line">
            <a:avLst/>
          </a:prstGeom>
          <a:ln w="1905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3302" y="4282347"/>
            <a:ext cx="7016989" cy="0"/>
          </a:xfrm>
          <a:prstGeom prst="line">
            <a:avLst/>
          </a:prstGeom>
          <a:ln w="1905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69340"/>
            <a:ext cx="4014244" cy="3611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67380"/>
            <a:ext cx="507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 educación-empleo, Honduras (2013)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370850" y="1196751"/>
            <a:ext cx="908459" cy="1441321"/>
          </a:xfrm>
          <a:prstGeom prst="leftBrace">
            <a:avLst>
              <a:gd name="adj1" fmla="val 23495"/>
              <a:gd name="adj2" fmla="val 5057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9" y="1130840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</a:rPr>
              <a:t>50% fuera del sistema a los 15 años</a:t>
            </a:r>
            <a:endParaRPr lang="es-MX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332272"/>
            <a:ext cx="3816424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332272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Age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215313" y="263807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99CCFF"/>
                </a:solidFill>
              </a:rPr>
              <a:t>Trabaja</a:t>
            </a:r>
            <a:endParaRPr lang="en-US" sz="2200" b="1" dirty="0">
              <a:solidFill>
                <a:srgbClr val="99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313" y="123331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Ninis 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44709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70C0"/>
                </a:solidFill>
              </a:rPr>
              <a:t>Estudia y trabaja</a:t>
            </a:r>
            <a:endParaRPr lang="es-MX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0638" y="3934217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accent2">
                    <a:lumMod val="75000"/>
                  </a:schemeClr>
                </a:solidFill>
              </a:rPr>
              <a:t>Estudia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09007" y="1484784"/>
            <a:ext cx="406306" cy="153888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68144" y="2864084"/>
            <a:ext cx="406306" cy="928"/>
          </a:xfrm>
          <a:prstGeom prst="straightConnector1">
            <a:avLst/>
          </a:prstGeom>
          <a:ln w="22225">
            <a:solidFill>
              <a:srgbClr val="99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868145" y="3674108"/>
            <a:ext cx="347168" cy="258948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38576" y="4157663"/>
            <a:ext cx="406306" cy="928"/>
          </a:xfrm>
          <a:prstGeom prst="straightConnector1">
            <a:avLst/>
          </a:prstGeom>
          <a:ln w="22225">
            <a:solidFill>
              <a:srgbClr val="A69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560" y="5491585"/>
            <a:ext cx="8458969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dirty="0" smtClean="0">
                <a:solidFill>
                  <a:schemeClr val="bg1"/>
                </a:solidFill>
              </a:rPr>
              <a:t>LAS CAUSAS DETRÁS DEL ABANDONO VARÍAN SEGÚN NIVEL EDUCATIVO</a:t>
            </a:r>
            <a:endParaRPr lang="es-MX" sz="2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6531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Edad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93675" y="28790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Porcentaje de la cohorte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496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/>
      <p:bldP spid="20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560" y="5743331"/>
            <a:ext cx="8458969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dirty="0" smtClean="0">
                <a:solidFill>
                  <a:schemeClr val="bg1"/>
                </a:solidFill>
              </a:rPr>
              <a:t>LAS CAUSAS TAMBIÉN VARÍAN POR GÉNERO</a:t>
            </a:r>
            <a:endParaRPr lang="es-MX" sz="2900" dirty="0"/>
          </a:p>
        </p:txBody>
      </p:sp>
      <p:sp>
        <p:nvSpPr>
          <p:cNvPr id="35" name="TextBox 34"/>
          <p:cNvSpPr txBox="1"/>
          <p:nvPr/>
        </p:nvSpPr>
        <p:spPr>
          <a:xfrm>
            <a:off x="1403649" y="10734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 educación-empleo, Uruguay (2013)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76140" y="476672"/>
            <a:ext cx="20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Hombres</a:t>
            </a:r>
            <a:endParaRPr lang="en-US" dirty="0"/>
          </a:p>
        </p:txBody>
      </p:sp>
      <p:sp>
        <p:nvSpPr>
          <p:cNvPr id="15" name="TextBox 8"/>
          <p:cNvSpPr txBox="1"/>
          <p:nvPr/>
        </p:nvSpPr>
        <p:spPr>
          <a:xfrm>
            <a:off x="5628100" y="467380"/>
            <a:ext cx="20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16300" t="82087" r="4239" b="3650"/>
          <a:stretch/>
        </p:blipFill>
        <p:spPr>
          <a:xfrm>
            <a:off x="3061271" y="4670104"/>
            <a:ext cx="2971800" cy="533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b="16157"/>
          <a:stretch/>
        </p:blipFill>
        <p:spPr>
          <a:xfrm>
            <a:off x="35496" y="690558"/>
            <a:ext cx="4567646" cy="3829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b="17140"/>
          <a:stretch/>
        </p:blipFill>
        <p:spPr>
          <a:xfrm>
            <a:off x="4174632" y="690558"/>
            <a:ext cx="4623864" cy="38313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71600" y="1700808"/>
            <a:ext cx="1080120" cy="20162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8064" y="1628800"/>
            <a:ext cx="1080120" cy="20162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560" y="5701781"/>
            <a:ext cx="8458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 smtClean="0"/>
              <a:t>Índice de la Presentación</a:t>
            </a:r>
            <a:endParaRPr lang="es-MX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664820"/>
            <a:ext cx="2664296" cy="11079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EVOLUCIÓN</a:t>
            </a:r>
          </a:p>
          <a:p>
            <a:pPr algn="ctr"/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2278536"/>
            <a:ext cx="2664296" cy="11079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CONSECUENCIAS</a:t>
            </a:r>
          </a:p>
          <a:p>
            <a:pPr algn="ctr"/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2276872"/>
            <a:ext cx="2664296" cy="11079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CAUSAS</a:t>
            </a:r>
          </a:p>
          <a:p>
            <a:pPr algn="ctr"/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3905180"/>
            <a:ext cx="2664296" cy="11079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SOLUCIONES</a:t>
            </a:r>
          </a:p>
          <a:p>
            <a:pPr algn="ctr"/>
            <a:endParaRPr lang="en-US" sz="2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39752" y="1772816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52120" y="1772816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6" idx="2"/>
            <a:endCxn id="20" idx="1"/>
          </p:cNvCxnSpPr>
          <p:nvPr/>
        </p:nvCxnSpPr>
        <p:spPr>
          <a:xfrm rot="16200000" flipH="1">
            <a:off x="1965447" y="3436801"/>
            <a:ext cx="1072646" cy="972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2"/>
            <a:endCxn id="20" idx="3"/>
          </p:cNvCxnSpPr>
          <p:nvPr/>
        </p:nvCxnSpPr>
        <p:spPr>
          <a:xfrm rot="5400000">
            <a:off x="5565015" y="3471973"/>
            <a:ext cx="1074310" cy="900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6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-4664"/>
            <a:ext cx="10570080" cy="6862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252036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solidFill>
                  <a:schemeClr val="bg1"/>
                </a:solidFill>
              </a:rPr>
              <a:t>Mujeres: Embarazo adolescente </a:t>
            </a:r>
            <a:endParaRPr lang="es-MX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272" y="-99392"/>
            <a:ext cx="11232544" cy="7208340"/>
          </a:xfrm>
        </p:spPr>
      </p:pic>
      <p:sp>
        <p:nvSpPr>
          <p:cNvPr id="5" name="TextBox 4"/>
          <p:cNvSpPr txBox="1"/>
          <p:nvPr/>
        </p:nvSpPr>
        <p:spPr>
          <a:xfrm>
            <a:off x="1055676" y="349692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Hombres: Miopía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val="37229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LOS JÓVENES CON BAJAS HABILIDADES TIENEN MAS RIESGO DE ABANDONO</a:t>
            </a:r>
            <a:endParaRPr lang="en-US" sz="2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87624" y="143752"/>
            <a:ext cx="0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87624" y="3672144"/>
            <a:ext cx="5904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43752"/>
            <a:ext cx="125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Habilidades</a:t>
            </a:r>
            <a:endParaRPr lang="es-MX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2240" y="3888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Edad</a:t>
            </a:r>
            <a:endParaRPr lang="es-MX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87624" y="719816"/>
            <a:ext cx="4824536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287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Potencial o referente normativo</a:t>
            </a:r>
            <a:endParaRPr lang="es-MX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87624" y="2087968"/>
            <a:ext cx="482453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1871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Observado</a:t>
            </a:r>
            <a:endParaRPr lang="es-MX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8788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9</a:t>
            </a:r>
            <a:endParaRPr lang="es-MX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5076056" y="1295880"/>
            <a:ext cx="72008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16200000">
            <a:off x="4703309" y="2242469"/>
            <a:ext cx="889510" cy="38566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23285" y="2780928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Alumnos en riesgo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2" grpId="0"/>
      <p:bldP spid="35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99" y="5589240"/>
            <a:ext cx="9141301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dirty="0" smtClean="0">
                <a:solidFill>
                  <a:schemeClr val="bg1"/>
                </a:solidFill>
              </a:rPr>
              <a:t>EL NIVEL DE LOGRO DE MATEMÁTICAS ES UN BUEN PREDICTOR DE LOS JÓVENES EN RIESGO</a:t>
            </a:r>
            <a:endParaRPr lang="es-MX" sz="2900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7583141"/>
              </p:ext>
            </p:extLst>
          </p:nvPr>
        </p:nvGraphicFramePr>
        <p:xfrm>
          <a:off x="621018" y="373741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1619672" y="1124744"/>
            <a:ext cx="864096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EL ABANDONO EN SECUNDARIA ES EL RESULTADO DE UN PROBLEMA QUE SE GESTA MUCHO ANTES</a:t>
            </a:r>
            <a:endParaRPr lang="en-US" sz="2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87624" y="143752"/>
            <a:ext cx="0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87624" y="3672144"/>
            <a:ext cx="5904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43752"/>
            <a:ext cx="125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Habilidades</a:t>
            </a:r>
            <a:endParaRPr lang="es-MX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2240" y="3888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Edad</a:t>
            </a:r>
            <a:endParaRPr lang="es-MX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87624" y="719816"/>
            <a:ext cx="4824536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287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Potencial o referente normativo</a:t>
            </a:r>
            <a:endParaRPr lang="es-MX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87624" y="2087968"/>
            <a:ext cx="482453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1871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Observado</a:t>
            </a:r>
            <a:endParaRPr lang="es-MX" dirty="0"/>
          </a:p>
        </p:txBody>
      </p:sp>
      <p:sp>
        <p:nvSpPr>
          <p:cNvPr id="31" name="TextBox 30"/>
          <p:cNvSpPr txBox="1"/>
          <p:nvPr/>
        </p:nvSpPr>
        <p:spPr>
          <a:xfrm>
            <a:off x="2267744" y="3889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1</a:t>
            </a:r>
            <a:endParaRPr lang="es-MX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8788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9</a:t>
            </a:r>
            <a:endParaRPr lang="es-MX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99792" y="2736040"/>
            <a:ext cx="0" cy="9361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076056" y="1295880"/>
            <a:ext cx="72008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16200000">
            <a:off x="4703309" y="2242469"/>
            <a:ext cx="889510" cy="38566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2483768" y="3105541"/>
            <a:ext cx="432048" cy="21602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07805" y="3140968"/>
            <a:ext cx="253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Alumnos de Hogares en marginación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3285" y="2780928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Alumnos en riesgo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600" dirty="0" smtClean="0">
                <a:solidFill>
                  <a:schemeClr val="bg1"/>
                </a:solidFill>
              </a:rPr>
              <a:t>EL REZAGO EDUCATIVO DE LOS MÁS DESFAFORECIDOS ES ABISMAL</a:t>
            </a:r>
            <a:endParaRPr lang="en-US" sz="2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39"/>
            <a:ext cx="6840760" cy="50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2515" y="6453336"/>
            <a:ext cx="451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Fuente: </a:t>
            </a:r>
            <a:r>
              <a:rPr lang="es-MX" sz="1200" dirty="0" err="1" smtClean="0">
                <a:solidFill>
                  <a:schemeClr val="bg1"/>
                </a:solidFill>
              </a:rPr>
              <a:t>Muralidharan</a:t>
            </a:r>
            <a:r>
              <a:rPr lang="es-MX" sz="1200" dirty="0" smtClean="0">
                <a:solidFill>
                  <a:schemeClr val="bg1"/>
                </a:solidFill>
              </a:rPr>
              <a:t> and </a:t>
            </a:r>
            <a:r>
              <a:rPr lang="es-MX" sz="1200" dirty="0" err="1" smtClean="0">
                <a:solidFill>
                  <a:schemeClr val="bg1"/>
                </a:solidFill>
              </a:rPr>
              <a:t>Glewwe</a:t>
            </a:r>
            <a:r>
              <a:rPr lang="es-MX" sz="1200" dirty="0" smtClean="0">
                <a:solidFill>
                  <a:schemeClr val="bg1"/>
                </a:solidFill>
              </a:rPr>
              <a:t> (2016)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4775" y="2688977"/>
            <a:ext cx="91440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200" dirty="0" smtClean="0">
                <a:solidFill>
                  <a:schemeClr val="bg1"/>
                </a:solidFill>
              </a:rPr>
              <a:t>¿QUÉ PODEMOS HACER PARA ABORDAR EL PROBLEMA?</a:t>
            </a:r>
            <a:endParaRPr lang="en-US" sz="4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308225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20370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LAS POLÍTICAS PREVENTIVAS SON LAS MÁS EFICIENTES</a:t>
            </a:r>
            <a:endParaRPr lang="en-US" sz="2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87624" y="143752"/>
            <a:ext cx="0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87624" y="3672144"/>
            <a:ext cx="5904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43752"/>
            <a:ext cx="125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Habilidades</a:t>
            </a:r>
            <a:endParaRPr lang="es-MX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2240" y="3888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Edad</a:t>
            </a:r>
            <a:endParaRPr lang="es-MX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87624" y="719816"/>
            <a:ext cx="4824536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287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Potencial o referente normativo</a:t>
            </a:r>
            <a:endParaRPr lang="es-MX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87624" y="2087968"/>
            <a:ext cx="482453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1871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Observado</a:t>
            </a:r>
            <a:endParaRPr lang="es-MX" dirty="0"/>
          </a:p>
        </p:txBody>
      </p:sp>
      <p:sp>
        <p:nvSpPr>
          <p:cNvPr id="31" name="TextBox 30"/>
          <p:cNvSpPr txBox="1"/>
          <p:nvPr/>
        </p:nvSpPr>
        <p:spPr>
          <a:xfrm>
            <a:off x="2267744" y="3889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1</a:t>
            </a:r>
            <a:endParaRPr lang="es-MX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8788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9</a:t>
            </a:r>
            <a:endParaRPr lang="es-MX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99792" y="2736040"/>
            <a:ext cx="0" cy="9361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076056" y="1295880"/>
            <a:ext cx="72008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16200000">
            <a:off x="4703309" y="2242469"/>
            <a:ext cx="889510" cy="38566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2483768" y="3105541"/>
            <a:ext cx="432048" cy="21602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1095291" y="3620461"/>
            <a:ext cx="432048" cy="6794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3882" y="4294837"/>
            <a:ext cx="320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 más eficiente son las intervenciones tempranas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07805" y="3312104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Hogares en marginación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3512205" y="1433101"/>
            <a:ext cx="432048" cy="6794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91680" y="561454"/>
            <a:ext cx="320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Política de mejoramiento de la educación primaria, focalizada a los vulnerables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23285" y="2780928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Alumnos en riesgo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6393" y="-5"/>
          <a:ext cx="9150393" cy="711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944"/>
                <a:gridCol w="2056253"/>
                <a:gridCol w="1659380"/>
                <a:gridCol w="2915816"/>
              </a:tblGrid>
              <a:tr h="980391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País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Nivel en donde se concentra</a:t>
                      </a:r>
                      <a:r>
                        <a:rPr lang="es-MX" sz="2000" baseline="0" dirty="0" smtClean="0"/>
                        <a:t> el abandono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Tipo de intervención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Intervención</a:t>
                      </a:r>
                      <a:r>
                        <a:rPr lang="es-MX" sz="2000" baseline="0" dirty="0" smtClean="0"/>
                        <a:t> efectiva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</a:tr>
              <a:tr h="647566">
                <a:tc rowSpan="2">
                  <a:txBody>
                    <a:bodyPr/>
                    <a:lstStyle/>
                    <a:p>
                      <a:r>
                        <a:rPr lang="es-MX" sz="2000" baseline="0" dirty="0" smtClean="0"/>
                        <a:t>República Dominicana, </a:t>
                      </a:r>
                      <a:r>
                        <a:rPr lang="es-MX" sz="2000" dirty="0" smtClean="0"/>
                        <a:t>El Salvador,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dirty="0" smtClean="0"/>
                        <a:t>Guatemala, y Honduras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Ciclo básico (grados 7,8 y 9)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Demanda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2000" dirty="0" smtClean="0"/>
                        <a:t>Transferencia</a:t>
                      </a:r>
                      <a:r>
                        <a:rPr lang="es-MX" sz="2000" baseline="0" dirty="0" smtClean="0"/>
                        <a:t>s condicionadas</a:t>
                      </a:r>
                    </a:p>
                  </a:txBody>
                  <a:tcPr marL="97096" marR="97096" marT="48548" marB="48548"/>
                </a:tc>
              </a:tr>
              <a:tr h="6475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Oferta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2000" baseline="0" dirty="0" smtClean="0"/>
                        <a:t>Escuelas de tiempo completo</a:t>
                      </a:r>
                    </a:p>
                  </a:txBody>
                  <a:tcPr marL="97096" marR="97096" marT="48548" marB="48548"/>
                </a:tc>
              </a:tr>
              <a:tr h="647566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</a:tr>
              <a:tr h="647566">
                <a:tc rowSpan="2">
                  <a:txBody>
                    <a:bodyPr/>
                    <a:lstStyle/>
                    <a:p>
                      <a:r>
                        <a:rPr lang="es-MX" sz="2000" dirty="0" smtClean="0"/>
                        <a:t>Argentina, </a:t>
                      </a:r>
                      <a:r>
                        <a:rPr lang="es-MX" sz="2000" noProof="0" dirty="0" smtClean="0"/>
                        <a:t>Brasil</a:t>
                      </a:r>
                      <a:r>
                        <a:rPr lang="es-MX" sz="2000" dirty="0" smtClean="0"/>
                        <a:t>,</a:t>
                      </a:r>
                    </a:p>
                    <a:p>
                      <a:r>
                        <a:rPr lang="es-MX" sz="2000" dirty="0" smtClean="0"/>
                        <a:t>Chile, Colombia,</a:t>
                      </a:r>
                    </a:p>
                    <a:p>
                      <a:r>
                        <a:rPr lang="es-MX" sz="2000" dirty="0" smtClean="0"/>
                        <a:t>Costa</a:t>
                      </a:r>
                      <a:r>
                        <a:rPr lang="es-MX" sz="2000" baseline="0" dirty="0" smtClean="0"/>
                        <a:t> Rica, Ecuador, México, Panamá, Paraguay, Perú, Uruguay, and Venezuela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Media</a:t>
                      </a:r>
                      <a:r>
                        <a:rPr lang="es-MX" sz="2000" baseline="0" dirty="0" smtClean="0"/>
                        <a:t> superior (grados 10, 11 y 12)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Demanda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2000" dirty="0" smtClean="0"/>
                        <a:t>Becas “diferidas” </a:t>
                      </a:r>
                    </a:p>
                  </a:txBody>
                  <a:tcPr marL="97096" marR="97096" marT="48548" marB="48548"/>
                </a:tc>
              </a:tr>
              <a:tr h="15145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Oferta</a:t>
                      </a:r>
                      <a:endParaRPr lang="es-MX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Programas para a</a:t>
                      </a:r>
                      <a:r>
                        <a:rPr lang="es-MX" sz="2000" baseline="0" dirty="0" smtClean="0"/>
                        <a:t>bordar el déficit de habilidades cognitivas y socio-emocionales</a:t>
                      </a:r>
                      <a:endParaRPr lang="es-MX" sz="2000" dirty="0" smtClean="0"/>
                    </a:p>
                  </a:txBody>
                  <a:tcPr marL="97096" marR="97096" marT="48548" marB="48548"/>
                </a:tc>
              </a:tr>
              <a:tr h="15145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</a:t>
                      </a:r>
                      <a:endParaRPr lang="en-US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7096" marR="97096" marT="48548" marB="485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L="97096" marR="97096" marT="48548" marB="48548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445224"/>
            <a:ext cx="9144000" cy="1413690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EFICIENTES PARA REDUCIR EL ABANDONO ESCOLAR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0112" y="3789040"/>
            <a:ext cx="3672408" cy="165618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ickstepcoaching.com/wp-content/uploads/2013/05/introductions_800_clr_1090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16632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Tutoría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999" y="5535914"/>
            <a:ext cx="8153400" cy="990600"/>
          </a:xfrm>
        </p:spPr>
        <p:txBody>
          <a:bodyPr/>
          <a:lstStyle/>
          <a:p>
            <a:r>
              <a:rPr lang="es-MX" sz="3000" b="1" dirty="0" smtClean="0">
                <a:solidFill>
                  <a:schemeClr val="bg1"/>
                </a:solidFill>
              </a:rPr>
              <a:t>Elementos de una intervención exitosa para reducir el abandono escolar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64" y="332656"/>
            <a:ext cx="7477072" cy="3971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560" y="5701781"/>
            <a:ext cx="8458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 smtClean="0"/>
              <a:t>Parte 1: Diagnóstico</a:t>
            </a:r>
            <a:endParaRPr lang="es-MX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3651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“Estamos mal pero vamos bien”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Asesoría Pedagógica (matemáticas)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larednoticias.com/fotos/media%20sup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18" y="908720"/>
            <a:ext cx="52466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6257" y="5535914"/>
            <a:ext cx="8153400" cy="990600"/>
          </a:xfrm>
        </p:spPr>
        <p:txBody>
          <a:bodyPr/>
          <a:lstStyle/>
          <a:p>
            <a:r>
              <a:rPr lang="es-MX" sz="3000" b="1" dirty="0" smtClean="0">
                <a:solidFill>
                  <a:schemeClr val="bg1"/>
                </a:solidFill>
              </a:rPr>
              <a:t>Elementos de una intervención exitosa para reducir el abandono escolar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29832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Cognitivo-Conductual (TCC)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affinitycentre.co.uk/wp-content/uploads/2013/05/What-is-CBT_small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06856"/>
            <a:ext cx="4248472" cy="42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549506"/>
            <a:ext cx="8153400" cy="990600"/>
          </a:xfrm>
        </p:spPr>
        <p:txBody>
          <a:bodyPr/>
          <a:lstStyle/>
          <a:p>
            <a:r>
              <a:rPr lang="es-MX" sz="3000" b="1" dirty="0" smtClean="0">
                <a:solidFill>
                  <a:schemeClr val="bg1"/>
                </a:solidFill>
              </a:rPr>
              <a:t>Elementos de una intervención exitosa para reducir el abandono escolar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348693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BAM</a:t>
            </a:r>
          </a:p>
          <a:p>
            <a:pPr algn="ctr"/>
            <a:r>
              <a:rPr lang="es-MX" dirty="0" smtClean="0"/>
              <a:t>(Chicago)</a:t>
            </a:r>
          </a:p>
          <a:p>
            <a:pPr algn="ctr"/>
            <a:endParaRPr lang="es-MX" dirty="0"/>
          </a:p>
          <a:p>
            <a:pPr algn="ctr"/>
            <a:r>
              <a:rPr lang="es-MX" dirty="0" err="1" smtClean="0"/>
              <a:t>Pathways</a:t>
            </a:r>
            <a:r>
              <a:rPr lang="es-MX" dirty="0" smtClean="0"/>
              <a:t> to </a:t>
            </a:r>
            <a:r>
              <a:rPr lang="es-MX" dirty="0" err="1" smtClean="0"/>
              <a:t>Education</a:t>
            </a:r>
            <a:endParaRPr lang="es-MX" dirty="0" smtClean="0"/>
          </a:p>
          <a:p>
            <a:pPr algn="ctr"/>
            <a:r>
              <a:rPr lang="es-MX" dirty="0" smtClean="0"/>
              <a:t>(Toronto)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Población</a:t>
            </a:r>
            <a:r>
              <a:rPr lang="en-US" dirty="0" smtClean="0"/>
              <a:t> Vulnerable</a:t>
            </a:r>
            <a:endParaRPr lang="es-MX" dirty="0" smtClean="0"/>
          </a:p>
        </p:txBody>
      </p:sp>
      <p:sp>
        <p:nvSpPr>
          <p:cNvPr id="5" name="Left Brace 4"/>
          <p:cNvSpPr/>
          <p:nvPr/>
        </p:nvSpPr>
        <p:spPr>
          <a:xfrm>
            <a:off x="1547664" y="476672"/>
            <a:ext cx="1008112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quickstepcoaching.com/wp-content/uploads/2013/05/introductions_800_clr_1090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16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arednoticias.com/fotos/media%20sup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26" y="2277832"/>
            <a:ext cx="131167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ffinitycentre.co.uk/wp-content/uploads/2013/05/What-is-CBT_small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22" y="3501968"/>
            <a:ext cx="1227266" cy="12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37179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Una hora por semana con un psicólogo para recibir TCC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29060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Una hora adicional diaria recibiendo asesoría pedagógica en matemáticas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7656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le asigna un tutor que lo acompaña durante el proceso de 7 meses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999" y="5534744"/>
            <a:ext cx="8153400" cy="990600"/>
          </a:xfrm>
        </p:spPr>
        <p:txBody>
          <a:bodyPr/>
          <a:lstStyle/>
          <a:p>
            <a:pPr algn="ctr"/>
            <a:r>
              <a:rPr lang="es-MX" sz="3500" b="1" dirty="0" smtClean="0">
                <a:solidFill>
                  <a:schemeClr val="bg1"/>
                </a:solidFill>
              </a:rPr>
              <a:t>¿Evidencia?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ickstepcoaching.com/wp-content/uploads/2013/05/introductions_800_clr_1090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45" y="767127"/>
            <a:ext cx="698037" cy="6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arednoticias.com/fotos/media%20sup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57" y="858973"/>
            <a:ext cx="669219" cy="5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ffinitycentre.co.uk/wp-content/uploads/2013/05/What-is-CBT_small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64" y="767127"/>
            <a:ext cx="626156" cy="6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3986273" y="279370"/>
            <a:ext cx="698037" cy="29216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5616" y="227280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 Aumento de 14 puntos porcentuales (46%) en la expectativa de graduación en EMS—línea base de 30% de graduación</a:t>
            </a:r>
          </a:p>
          <a:p>
            <a:endParaRPr lang="es-MX" dirty="0"/>
          </a:p>
          <a:p>
            <a:r>
              <a:rPr lang="es-MX" dirty="0" smtClean="0"/>
              <a:t>2. Reducción de 10 días en la inasistencia escolar</a:t>
            </a:r>
          </a:p>
          <a:p>
            <a:endParaRPr lang="es-MX" dirty="0"/>
          </a:p>
          <a:p>
            <a:r>
              <a:rPr lang="es-MX" dirty="0" smtClean="0"/>
              <a:t>3. Aumento de 0.5 desviaciones estándar en la prueba estandarizada de matemáticas</a:t>
            </a:r>
          </a:p>
          <a:p>
            <a:endParaRPr lang="es-MX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7999" y="5534744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MX" sz="3500" b="1" smtClean="0">
                <a:solidFill>
                  <a:schemeClr val="bg1"/>
                </a:solidFill>
              </a:rPr>
              <a:t>¿Evidencia?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ickstepcoaching.com/wp-content/uploads/2013/05/introductions_800_clr_1090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45" y="767127"/>
            <a:ext cx="698037" cy="6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arednoticias.com/fotos/media%20sup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57" y="858973"/>
            <a:ext cx="669219" cy="5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ffinitycentre.co.uk/wp-content/uploads/2013/05/What-is-CBT_small_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64" y="767127"/>
            <a:ext cx="626156" cy="6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3986273" y="279370"/>
            <a:ext cx="698037" cy="29216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7999" y="5534744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MX" sz="3500" b="1" dirty="0" smtClean="0">
                <a:solidFill>
                  <a:schemeClr val="bg1"/>
                </a:solidFill>
              </a:rPr>
              <a:t>¿Costos?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204864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$3,000 dólares por alumnos por año en EEUU</a:t>
            </a:r>
          </a:p>
          <a:p>
            <a:endParaRPr lang="es-MX" dirty="0"/>
          </a:p>
          <a:p>
            <a:r>
              <a:rPr lang="es-MX" dirty="0" smtClean="0"/>
              <a:t>No fue necesario una transferencia monetaria a los alumnos</a:t>
            </a:r>
          </a:p>
          <a:p>
            <a:endParaRPr lang="es-MX" dirty="0"/>
          </a:p>
          <a:p>
            <a:r>
              <a:rPr lang="es-MX" dirty="0" smtClean="0"/>
              <a:t>Proceso de adaptación al contexto Mexicano</a:t>
            </a:r>
          </a:p>
          <a:p>
            <a:endParaRPr lang="es-MX" dirty="0"/>
          </a:p>
          <a:p>
            <a:r>
              <a:rPr lang="es-MX" dirty="0" smtClean="0"/>
              <a:t>Dados los altos costos de la intervención, es necesario comenzar con un piloto y evaluar el impacto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671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529886"/>
            <a:ext cx="9144000" cy="1344145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536" y="5706658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MX" sz="3500" b="1" dirty="0" smtClean="0">
                <a:solidFill>
                  <a:schemeClr val="bg1"/>
                </a:solidFill>
              </a:rPr>
              <a:t>Resumen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86" y="260648"/>
            <a:ext cx="2160240" cy="1156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01434"/>
            <a:ext cx="2736304" cy="155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901434"/>
            <a:ext cx="3005269" cy="1919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345" y="4221088"/>
            <a:ext cx="3273815" cy="105690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728714" y="1374806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37025" y="1391537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1661962" y="3528600"/>
            <a:ext cx="1072646" cy="972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6213087" y="3688277"/>
            <a:ext cx="1074310" cy="900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944" y="4862726"/>
            <a:ext cx="709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https://openknowledge.worldbank.org/handle/10986/22349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88" y="476672"/>
            <a:ext cx="3063440" cy="39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665" y="476672"/>
            <a:ext cx="3047703" cy="3960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/>
                </a:solidFill>
              </a:rPr>
              <a:t>@</a:t>
            </a:r>
            <a:r>
              <a:rPr lang="en-US" sz="2600" dirty="0" err="1" smtClean="0">
                <a:solidFill>
                  <a:schemeClr val="bg1"/>
                </a:solidFill>
              </a:rPr>
              <a:t>rafadehoyos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498" y="581845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Tasa de graduación neta, EMS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21166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60" y="5701781"/>
            <a:ext cx="8458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 smtClean="0"/>
              <a:t>Distribución de jóvenes por nivel educativo</a:t>
            </a:r>
            <a:endParaRPr lang="es-MX" sz="2900" dirty="0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551695"/>
              </p:ext>
            </p:extLst>
          </p:nvPr>
        </p:nvGraphicFramePr>
        <p:xfrm>
          <a:off x="683568" y="188640"/>
          <a:ext cx="7668344" cy="522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12360" y="3429000"/>
            <a:ext cx="12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1772816"/>
            <a:ext cx="1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Secundaria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611396"/>
            <a:ext cx="1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Fuera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902211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2009-11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1049" y="490221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2004-06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41016" y="4881902"/>
            <a:ext cx="1607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1999-01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4895513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1994-96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48064" y="210674"/>
            <a:ext cx="936104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1880" y="216580"/>
            <a:ext cx="936104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91680" y="210674"/>
            <a:ext cx="936104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3060" y="6519776"/>
            <a:ext cx="374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Kattan y Székely (2015)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43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60" y="5701781"/>
            <a:ext cx="8458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 smtClean="0"/>
              <a:t>Años de escolaridad de la cohorte de 18 años</a:t>
            </a:r>
            <a:endParaRPr lang="es-MX" sz="29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560" y="6519776"/>
            <a:ext cx="374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Adelman y Székely (2015)</a:t>
            </a:r>
            <a:endParaRPr lang="en-US" sz="1200" dirty="0"/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379801"/>
              </p:ext>
            </p:extLst>
          </p:nvPr>
        </p:nvGraphicFramePr>
        <p:xfrm>
          <a:off x="-6956" y="407448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2483768" y="2060848"/>
            <a:ext cx="720080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39752" y="2729321"/>
            <a:ext cx="13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Primaria completa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24128" y="1124744"/>
            <a:ext cx="720080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80112" y="1793217"/>
            <a:ext cx="13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Secundaria completa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93666" y="303930"/>
            <a:ext cx="720080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70138" y="1013823"/>
            <a:ext cx="13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Reto está en 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5 Gráfico"/>
          <p:cNvGraphicFramePr>
            <a:graphicFrameLocks/>
          </p:cNvGraphicFramePr>
          <p:nvPr/>
        </p:nvGraphicFramePr>
        <p:xfrm>
          <a:off x="323528" y="620688"/>
          <a:ext cx="3879305" cy="303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1082675" y="1555750"/>
            <a:ext cx="752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LAC</a:t>
            </a:r>
          </a:p>
        </p:txBody>
      </p:sp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1690688" y="1927225"/>
            <a:ext cx="103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Guatemala</a:t>
            </a:r>
          </a:p>
        </p:txBody>
      </p:sp>
      <p:graphicFrame>
        <p:nvGraphicFramePr>
          <p:cNvPr id="24" name="6 Gráfico"/>
          <p:cNvGraphicFramePr>
            <a:graphicFrameLocks/>
          </p:cNvGraphicFramePr>
          <p:nvPr/>
        </p:nvGraphicFramePr>
        <p:xfrm>
          <a:off x="4793964" y="685688"/>
          <a:ext cx="3894411" cy="303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1 CuadroTexto"/>
          <p:cNvSpPr txBox="1">
            <a:spLocks noChangeArrowheads="1"/>
          </p:cNvSpPr>
          <p:nvPr/>
        </p:nvSpPr>
        <p:spPr bwMode="auto">
          <a:xfrm>
            <a:off x="5835650" y="1471613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LAC</a:t>
            </a:r>
          </a:p>
        </p:txBody>
      </p:sp>
      <p:sp>
        <p:nvSpPr>
          <p:cNvPr id="29" name="1 CuadroTexto"/>
          <p:cNvSpPr txBox="1">
            <a:spLocks noChangeArrowheads="1"/>
          </p:cNvSpPr>
          <p:nvPr/>
        </p:nvSpPr>
        <p:spPr bwMode="auto">
          <a:xfrm>
            <a:off x="5356225" y="2614613"/>
            <a:ext cx="103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Honduras</a:t>
            </a:r>
          </a:p>
        </p:txBody>
      </p:sp>
      <p:graphicFrame>
        <p:nvGraphicFramePr>
          <p:cNvPr id="36" name="7 Gráfico"/>
          <p:cNvGraphicFramePr>
            <a:graphicFrameLocks/>
          </p:cNvGraphicFramePr>
          <p:nvPr/>
        </p:nvGraphicFramePr>
        <p:xfrm>
          <a:off x="2742171" y="3840026"/>
          <a:ext cx="3895899" cy="304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1 CuadroTexto"/>
          <p:cNvSpPr txBox="1">
            <a:spLocks noChangeArrowheads="1"/>
          </p:cNvSpPr>
          <p:nvPr/>
        </p:nvSpPr>
        <p:spPr bwMode="auto">
          <a:xfrm>
            <a:off x="3533775" y="4841875"/>
            <a:ext cx="752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LAC</a:t>
            </a:r>
          </a:p>
        </p:txBody>
      </p:sp>
      <p:sp>
        <p:nvSpPr>
          <p:cNvPr id="38" name="1 CuadroTexto"/>
          <p:cNvSpPr txBox="1">
            <a:spLocks noChangeArrowheads="1"/>
          </p:cNvSpPr>
          <p:nvPr/>
        </p:nvSpPr>
        <p:spPr bwMode="auto">
          <a:xfrm>
            <a:off x="5360988" y="4876800"/>
            <a:ext cx="1031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1200">
                <a:latin typeface="Arial" panose="020B0604020202020204" pitchFamily="34" charset="0"/>
              </a:rPr>
              <a:t>Nicaragua</a:t>
            </a:r>
          </a:p>
        </p:txBody>
      </p:sp>
      <p:sp>
        <p:nvSpPr>
          <p:cNvPr id="5134" name="Rectangle 2"/>
          <p:cNvSpPr txBox="1">
            <a:spLocks noChangeArrowheads="1"/>
          </p:cNvSpPr>
          <p:nvPr/>
        </p:nvSpPr>
        <p:spPr bwMode="auto">
          <a:xfrm>
            <a:off x="0" y="44450"/>
            <a:ext cx="914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2000" b="1" dirty="0" smtClean="0">
                <a:latin typeface="Arial "/>
              </a:rPr>
              <a:t>En </a:t>
            </a:r>
            <a:r>
              <a:rPr lang="en-US" altLang="es-MX" sz="2000" b="1" dirty="0" err="1" smtClean="0">
                <a:latin typeface="Arial "/>
              </a:rPr>
              <a:t>algunos</a:t>
            </a:r>
            <a:r>
              <a:rPr lang="en-US" altLang="es-MX" sz="2000" b="1" dirty="0" smtClean="0">
                <a:latin typeface="Arial "/>
              </a:rPr>
              <a:t> </a:t>
            </a:r>
            <a:r>
              <a:rPr lang="en-US" altLang="es-MX" sz="2000" b="1" dirty="0" err="1" smtClean="0">
                <a:latin typeface="Arial "/>
              </a:rPr>
              <a:t>países</a:t>
            </a:r>
            <a:r>
              <a:rPr lang="en-US" altLang="es-MX" sz="2000" b="1" dirty="0" smtClean="0">
                <a:latin typeface="Arial "/>
              </a:rPr>
              <a:t> de CA, </a:t>
            </a:r>
            <a:r>
              <a:rPr lang="en-US" altLang="es-MX" sz="2000" b="1" dirty="0" err="1" smtClean="0">
                <a:latin typeface="Arial "/>
              </a:rPr>
              <a:t>todavía</a:t>
            </a:r>
            <a:r>
              <a:rPr lang="en-US" altLang="es-MX" sz="2000" b="1" dirty="0" smtClean="0">
                <a:latin typeface="Arial "/>
              </a:rPr>
              <a:t> </a:t>
            </a:r>
            <a:r>
              <a:rPr lang="en-US" altLang="es-MX" sz="2000" b="1" dirty="0" err="1" smtClean="0">
                <a:latin typeface="Arial "/>
              </a:rPr>
              <a:t>retos</a:t>
            </a:r>
            <a:r>
              <a:rPr lang="en-US" altLang="es-MX" sz="2000" b="1" dirty="0" smtClean="0">
                <a:latin typeface="Arial "/>
              </a:rPr>
              <a:t> en el </a:t>
            </a:r>
            <a:r>
              <a:rPr lang="en-US" altLang="es-MX" sz="2000" b="1" dirty="0" err="1" smtClean="0">
                <a:latin typeface="Arial "/>
              </a:rPr>
              <a:t>ciclo</a:t>
            </a:r>
            <a:r>
              <a:rPr lang="en-US" altLang="es-MX" sz="2000" b="1" dirty="0" smtClean="0">
                <a:latin typeface="Arial "/>
              </a:rPr>
              <a:t> </a:t>
            </a:r>
            <a:r>
              <a:rPr lang="en-US" altLang="es-MX" sz="2000" b="1" dirty="0" err="1" smtClean="0">
                <a:latin typeface="Arial "/>
              </a:rPr>
              <a:t>básico</a:t>
            </a:r>
            <a:endParaRPr lang="en-US" altLang="es-MX" sz="2000" b="1" dirty="0">
              <a:latin typeface="Arial "/>
            </a:endParaRPr>
          </a:p>
        </p:txBody>
      </p:sp>
      <p:sp>
        <p:nvSpPr>
          <p:cNvPr id="5135" name="1 CuadroTexto"/>
          <p:cNvSpPr txBox="1">
            <a:spLocks noChangeArrowheads="1"/>
          </p:cNvSpPr>
          <p:nvPr/>
        </p:nvSpPr>
        <p:spPr bwMode="auto">
          <a:xfrm>
            <a:off x="-7938" y="6186488"/>
            <a:ext cx="2967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>
                <a:latin typeface="Arial" panose="020B0604020202020204" pitchFamily="34" charset="0"/>
              </a:rPr>
              <a:t>Source: </a:t>
            </a:r>
            <a:r>
              <a:rPr lang="en-US" altLang="es-MX" sz="1200" dirty="0" smtClean="0">
                <a:latin typeface="Arial" panose="020B0604020202020204" pitchFamily="34" charset="0"/>
              </a:rPr>
              <a:t>Adelman y Székely (2015)</a:t>
            </a:r>
            <a:endParaRPr lang="en-US" altLang="es-MX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6" grpId="0"/>
      <p:bldP spid="29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12669" y="5199748"/>
            <a:ext cx="9162511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560" y="5743331"/>
            <a:ext cx="8458969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b="1" dirty="0" smtClean="0">
                <a:solidFill>
                  <a:schemeClr val="bg1"/>
                </a:solidFill>
              </a:rPr>
              <a:t>PARTE 2: CONSECUENCIAS</a:t>
            </a:r>
            <a:endParaRPr lang="es-MX" sz="29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4076"/>
            <a:ext cx="9075316" cy="5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12669" y="5199748"/>
            <a:ext cx="9162511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560" y="5743331"/>
            <a:ext cx="8458969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900" b="1" dirty="0" smtClean="0">
                <a:solidFill>
                  <a:schemeClr val="bg1"/>
                </a:solidFill>
              </a:rPr>
              <a:t>ABANDONO ESCOLAR Y NINIS</a:t>
            </a:r>
            <a:endParaRPr lang="es-MX" sz="29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7" y="37948"/>
            <a:ext cx="3384376" cy="190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7" y="3141828"/>
            <a:ext cx="3391332" cy="191277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1711819" y="2152995"/>
            <a:ext cx="895826" cy="792088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247964" y="3687017"/>
            <a:ext cx="936104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32657"/>
            <a:ext cx="3025948" cy="43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823</Words>
  <Application>Microsoft Office PowerPoint</Application>
  <PresentationFormat>Presentación en pantalla (4:3)</PresentationFormat>
  <Paragraphs>177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Arial </vt:lpstr>
      <vt:lpstr>Calibri</vt:lpstr>
      <vt:lpstr>Calibri Light</vt:lpstr>
      <vt:lpstr>Garamond</vt:lpstr>
      <vt:lpstr>Gill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de una intervención exitosa para reducir el abandono escolar</vt:lpstr>
      <vt:lpstr>Elementos de una intervención exitosa para reducir el abandono escolar</vt:lpstr>
      <vt:lpstr>Elementos de una intervención exitosa para reducir el abandono escolar</vt:lpstr>
      <vt:lpstr>¿Evidencia?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Luis Enrique Madrid</cp:lastModifiedBy>
  <cp:revision>597</cp:revision>
  <cp:lastPrinted>2016-01-18T19:10:27Z</cp:lastPrinted>
  <dcterms:created xsi:type="dcterms:W3CDTF">2009-09-02T12:48:55Z</dcterms:created>
  <dcterms:modified xsi:type="dcterms:W3CDTF">2016-06-28T16:40:49Z</dcterms:modified>
</cp:coreProperties>
</file>