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60" r:id="rId5"/>
    <p:sldId id="263" r:id="rId6"/>
    <p:sldId id="295" r:id="rId7"/>
    <p:sldId id="328" r:id="rId8"/>
    <p:sldId id="326" r:id="rId9"/>
    <p:sldId id="324" r:id="rId10"/>
    <p:sldId id="320" r:id="rId11"/>
    <p:sldId id="318" r:id="rId12"/>
    <p:sldId id="329" r:id="rId13"/>
    <p:sldId id="336" r:id="rId14"/>
    <p:sldId id="331" r:id="rId15"/>
    <p:sldId id="332" r:id="rId16"/>
    <p:sldId id="337" r:id="rId17"/>
    <p:sldId id="274"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4"/>
    <p:restoredTop sz="94672"/>
  </p:normalViewPr>
  <p:slideViewPr>
    <p:cSldViewPr snapToGrid="0" snapToObjects="1">
      <p:cViewPr varScale="1">
        <p:scale>
          <a:sx n="84" d="100"/>
          <a:sy n="84" d="100"/>
        </p:scale>
        <p:origin x="2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12E661F-A90C-409F-A995-D758024316E2}" type="datetimeFigureOut">
              <a:rPr lang="en-US" smtClean="0"/>
              <a:t>6/28/2016</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9D71A5F-D4D9-432E-804E-E93C93562834}" type="slidenum">
              <a:rPr lang="en-US" smtClean="0"/>
              <a:t>‹Nº›</a:t>
            </a:fld>
            <a:endParaRPr lang="en-US"/>
          </a:p>
        </p:txBody>
      </p:sp>
    </p:spTree>
    <p:extLst>
      <p:ext uri="{BB962C8B-B14F-4D97-AF65-F5344CB8AC3E}">
        <p14:creationId xmlns:p14="http://schemas.microsoft.com/office/powerpoint/2010/main" val="453740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ABC07E7-8670-4173-B648-98A70A4BF0A7}" type="datetimeFigureOut">
              <a:rPr lang="en-US" smtClean="0"/>
              <a:t>6/28/2016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418271C-CC22-411F-A080-D6254D273D47}" type="slidenum">
              <a:rPr lang="en-US" smtClean="0"/>
              <a:t>‹Nº›</a:t>
            </a:fld>
            <a:endParaRPr lang="en-US"/>
          </a:p>
        </p:txBody>
      </p:sp>
    </p:spTree>
    <p:extLst>
      <p:ext uri="{BB962C8B-B14F-4D97-AF65-F5344CB8AC3E}">
        <p14:creationId xmlns:p14="http://schemas.microsoft.com/office/powerpoint/2010/main" val="16491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endParaRPr lang="en-US" dirty="0"/>
          </a:p>
        </p:txBody>
      </p:sp>
      <p:sp>
        <p:nvSpPr>
          <p:cNvPr id="4" name="Slide Number Placeholder 3"/>
          <p:cNvSpPr>
            <a:spLocks noGrp="1"/>
          </p:cNvSpPr>
          <p:nvPr>
            <p:ph type="sldNum" sz="quarter" idx="10"/>
          </p:nvPr>
        </p:nvSpPr>
        <p:spPr/>
        <p:txBody>
          <a:bodyPr/>
          <a:lstStyle/>
          <a:p>
            <a:fld id="{5418271C-CC22-411F-A080-D6254D273D47}" type="slidenum">
              <a:rPr lang="en-US" smtClean="0"/>
              <a:t>2</a:t>
            </a:fld>
            <a:endParaRPr lang="en-US"/>
          </a:p>
        </p:txBody>
      </p:sp>
    </p:spTree>
    <p:extLst>
      <p:ext uri="{BB962C8B-B14F-4D97-AF65-F5344CB8AC3E}">
        <p14:creationId xmlns:p14="http://schemas.microsoft.com/office/powerpoint/2010/main" val="311065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5418271C-CC22-411F-A080-D6254D273D47}" type="slidenum">
              <a:rPr lang="en-US" smtClean="0"/>
              <a:t>3</a:t>
            </a:fld>
            <a:endParaRPr lang="en-US"/>
          </a:p>
        </p:txBody>
      </p:sp>
    </p:spTree>
    <p:extLst>
      <p:ext uri="{BB962C8B-B14F-4D97-AF65-F5344CB8AC3E}">
        <p14:creationId xmlns:p14="http://schemas.microsoft.com/office/powerpoint/2010/main" val="77886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2B548807-BB75-4DF8-B8FF-82163609A25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0836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5418271C-CC22-411F-A080-D6254D273D47}" type="slidenum">
              <a:rPr lang="en-US" smtClean="0"/>
              <a:t>5</a:t>
            </a:fld>
            <a:endParaRPr lang="en-US"/>
          </a:p>
        </p:txBody>
      </p:sp>
    </p:spTree>
    <p:extLst>
      <p:ext uri="{BB962C8B-B14F-4D97-AF65-F5344CB8AC3E}">
        <p14:creationId xmlns:p14="http://schemas.microsoft.com/office/powerpoint/2010/main" val="60126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5418271C-CC22-411F-A080-D6254D273D47}" type="slidenum">
              <a:rPr lang="en-US" smtClean="0"/>
              <a:t>6</a:t>
            </a:fld>
            <a:endParaRPr lang="en-US"/>
          </a:p>
        </p:txBody>
      </p:sp>
    </p:spTree>
    <p:extLst>
      <p:ext uri="{BB962C8B-B14F-4D97-AF65-F5344CB8AC3E}">
        <p14:creationId xmlns:p14="http://schemas.microsoft.com/office/powerpoint/2010/main" val="113177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5418271C-CC22-411F-A080-D6254D273D47}" type="slidenum">
              <a:rPr lang="en-US" smtClean="0"/>
              <a:t>7</a:t>
            </a:fld>
            <a:endParaRPr lang="en-US"/>
          </a:p>
        </p:txBody>
      </p:sp>
    </p:spTree>
    <p:extLst>
      <p:ext uri="{BB962C8B-B14F-4D97-AF65-F5344CB8AC3E}">
        <p14:creationId xmlns:p14="http://schemas.microsoft.com/office/powerpoint/2010/main" val="422037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Tony D. </a:t>
            </a:r>
            <a:endParaRPr lang="en-US" dirty="0"/>
          </a:p>
        </p:txBody>
      </p:sp>
      <p:sp>
        <p:nvSpPr>
          <p:cNvPr id="4" name="Slide Number Placeholder 3"/>
          <p:cNvSpPr>
            <a:spLocks noGrp="1"/>
          </p:cNvSpPr>
          <p:nvPr>
            <p:ph type="sldNum" sz="quarter" idx="10"/>
          </p:nvPr>
        </p:nvSpPr>
        <p:spPr/>
        <p:txBody>
          <a:bodyPr/>
          <a:lstStyle/>
          <a:p>
            <a:fld id="{5418271C-CC22-411F-A080-D6254D273D47}" type="slidenum">
              <a:rPr lang="en-US" smtClean="0"/>
              <a:t>8</a:t>
            </a:fld>
            <a:endParaRPr lang="en-US"/>
          </a:p>
        </p:txBody>
      </p:sp>
    </p:spTree>
    <p:extLst>
      <p:ext uri="{BB962C8B-B14F-4D97-AF65-F5344CB8AC3E}">
        <p14:creationId xmlns:p14="http://schemas.microsoft.com/office/powerpoint/2010/main" val="4040880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1114647" y="4713843"/>
            <a:ext cx="7348869" cy="921414"/>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36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2902689" y="311964"/>
            <a:ext cx="6826102" cy="1155330"/>
          </a:xfrm>
        </p:spPr>
        <p:txBody>
          <a:body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584200" y="1871663"/>
            <a:ext cx="4221163"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7"/>
          <p:cNvSpPr>
            <a:spLocks noGrp="1"/>
          </p:cNvSpPr>
          <p:nvPr>
            <p:ph type="body" sz="quarter" idx="14"/>
          </p:nvPr>
        </p:nvSpPr>
        <p:spPr>
          <a:xfrm>
            <a:off x="5181009" y="1871663"/>
            <a:ext cx="4221163"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40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2626241" y="333227"/>
            <a:ext cx="7504814" cy="846987"/>
          </a:xfrm>
        </p:spPr>
        <p:txBody>
          <a:bodyPr/>
          <a:lstStyle/>
          <a:p>
            <a:r>
              <a:rPr lang="en-US" smtClean="0"/>
              <a:t>Click to edit Master title style</a:t>
            </a:r>
            <a:endParaRPr lang="en-US"/>
          </a:p>
        </p:txBody>
      </p:sp>
      <p:sp>
        <p:nvSpPr>
          <p:cNvPr id="10" name="Text Placeholder 9"/>
          <p:cNvSpPr>
            <a:spLocks noGrp="1"/>
          </p:cNvSpPr>
          <p:nvPr>
            <p:ph type="body" sz="quarter" idx="10"/>
          </p:nvPr>
        </p:nvSpPr>
        <p:spPr>
          <a:xfrm>
            <a:off x="468313" y="2009775"/>
            <a:ext cx="5241925" cy="3721100"/>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p:nvPr>
        </p:nvSpPr>
        <p:spPr>
          <a:xfrm>
            <a:off x="6328632" y="2009775"/>
            <a:ext cx="5241925" cy="3721100"/>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834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8EE0BB56-9BE0-4DA5-AC3E-5ED24EAA9D15}" type="slidenum">
              <a:rPr lang="en-US" altLang="en-US"/>
              <a:pPr/>
              <a:t>‹Nº›</a:t>
            </a:fld>
            <a:endParaRPr lang="en-US" altLang="en-US"/>
          </a:p>
        </p:txBody>
      </p:sp>
    </p:spTree>
    <p:extLst>
      <p:ext uri="{BB962C8B-B14F-4D97-AF65-F5344CB8AC3E}">
        <p14:creationId xmlns:p14="http://schemas.microsoft.com/office/powerpoint/2010/main" val="35912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86063" y="286605"/>
            <a:ext cx="10635916" cy="760142"/>
          </a:xfrm>
          <a:prstGeom prst="rect">
            <a:avLst/>
          </a:prstGeom>
        </p:spPr>
        <p:txBody>
          <a:bodyPr anchor="b">
            <a:normAutofit/>
          </a:bodyPr>
          <a:lstStyle>
            <a:lvl1pPr>
              <a:defRPr sz="2600"/>
            </a:lvl1pPr>
          </a:lstStyle>
          <a:p>
            <a:r>
              <a:rPr lang="en-US" smtClean="0"/>
              <a:t>Click to edit Master title style</a:t>
            </a:r>
            <a:endParaRPr lang="en-US" dirty="0"/>
          </a:p>
        </p:txBody>
      </p:sp>
      <p:sp>
        <p:nvSpPr>
          <p:cNvPr id="3" name="Text Placeholder 2"/>
          <p:cNvSpPr>
            <a:spLocks noGrp="1"/>
          </p:cNvSpPr>
          <p:nvPr>
            <p:ph type="body" idx="1"/>
          </p:nvPr>
        </p:nvSpPr>
        <p:spPr>
          <a:xfrm>
            <a:off x="786064" y="1146660"/>
            <a:ext cx="5248977"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86064" y="1982856"/>
            <a:ext cx="5248977" cy="3977679"/>
          </a:xfrm>
          <a:prstGeom prst="rect">
            <a:avLst/>
          </a:prstGeom>
        </p:spPr>
        <p:txBody>
          <a:bodyPr/>
          <a:lstStyle>
            <a:lvl1pPr>
              <a:buClr>
                <a:schemeClr val="tx1"/>
              </a:buClr>
              <a:defRPr/>
            </a:lvl1pPr>
            <a:lvl2pPr marL="384048" indent="-182880">
              <a:buClr>
                <a:schemeClr val="tx1"/>
              </a:buClr>
              <a:buFont typeface="Calibri" panose="020F0502020204030204" pitchFamily="34" charset="0"/>
              <a:buChar cha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146660"/>
            <a:ext cx="5204059"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1982856"/>
            <a:ext cx="5204059" cy="3977679"/>
          </a:xfrm>
          <a:prstGeom prst="rect">
            <a:avLst/>
          </a:prstGeom>
        </p:spPr>
        <p:txBody>
          <a:bodyPr/>
          <a:lstStyle>
            <a:lvl1pPr>
              <a:buClr>
                <a:schemeClr val="tx1"/>
              </a:buClr>
              <a:defRPr/>
            </a:lvl1pPr>
            <a:lvl2pPr marL="384048" indent="-182880">
              <a:buClr>
                <a:schemeClr val="tx1"/>
              </a:buClr>
              <a:buFont typeface="Calibri" panose="020F0502020204030204" pitchFamily="34" charset="0"/>
              <a:buChar cha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04725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129C2A35-4199-491D-8C9E-9B188E69609C}" type="slidenum">
              <a:rPr lang="en-US" altLang="en-US"/>
              <a:pPr/>
              <a:t>‹Nº›</a:t>
            </a:fld>
            <a:endParaRPr lang="en-US" altLang="en-US"/>
          </a:p>
        </p:txBody>
      </p:sp>
    </p:spTree>
    <p:extLst>
      <p:ext uri="{BB962C8B-B14F-4D97-AF65-F5344CB8AC3E}">
        <p14:creationId xmlns:p14="http://schemas.microsoft.com/office/powerpoint/2010/main" val="2045707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E73C7-FE20-5C49-B795-1CDBA95C4CC2}" type="datetimeFigureOut">
              <a:rPr lang="en-US" smtClean="0"/>
              <a:t>6/28/2016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AA21D-3B4E-E14D-895B-DFE0572883BB}" type="slidenum">
              <a:rPr lang="en-US" smtClean="0"/>
              <a:t>‹Nº›</a:t>
            </a:fld>
            <a:endParaRPr lang="en-US"/>
          </a:p>
        </p:txBody>
      </p:sp>
    </p:spTree>
    <p:extLst>
      <p:ext uri="{BB962C8B-B14F-4D97-AF65-F5344CB8AC3E}">
        <p14:creationId xmlns:p14="http://schemas.microsoft.com/office/powerpoint/2010/main" val="111776155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oleObject" Target="../embeddings/Hoja_de_c_lculo_de_Microsoft_Excel_97-20031.xls"/></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rclarkin@youth-guidance.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647" y="4713843"/>
            <a:ext cx="8051124" cy="1813706"/>
          </a:xfrm>
        </p:spPr>
        <p:txBody>
          <a:bodyPr>
            <a:noAutofit/>
          </a:bodyPr>
          <a:lstStyle/>
          <a:p>
            <a:r>
              <a:rPr lang="en-US" sz="2400" b="1" dirty="0" smtClean="0">
                <a:latin typeface="Raleway" panose="020B0003030101060003" pitchFamily="34" charset="0"/>
              </a:rPr>
              <a:t> </a:t>
            </a:r>
            <a:endParaRPr lang="en-US" sz="2400" b="1" dirty="0">
              <a:latin typeface="Raleway" panose="020B0003030101060003" pitchFamily="34" charset="0"/>
            </a:endParaRPr>
          </a:p>
        </p:txBody>
      </p:sp>
    </p:spTree>
    <p:extLst>
      <p:ext uri="{BB962C8B-B14F-4D97-AF65-F5344CB8AC3E}">
        <p14:creationId xmlns:p14="http://schemas.microsoft.com/office/powerpoint/2010/main" val="1496552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67462" y="274638"/>
            <a:ext cx="6343338" cy="1143000"/>
          </a:xfrm>
        </p:spPr>
        <p:txBody>
          <a:bodyPr rtlCol="0">
            <a:noAutofit/>
          </a:bodyPr>
          <a:lstStyle/>
          <a:p>
            <a:pPr>
              <a:defRPr/>
            </a:pPr>
            <a:r>
              <a:rPr lang="en-US" altLang="en-US" sz="6000" b="1" dirty="0" smtClean="0">
                <a:latin typeface="Passion One" panose="02000506080000020004" pitchFamily="2" charset="0"/>
              </a:rPr>
              <a:t>2014-15 Students served</a:t>
            </a:r>
          </a:p>
        </p:txBody>
      </p:sp>
      <p:sp>
        <p:nvSpPr>
          <p:cNvPr id="12291" name="Content Placeholder 2"/>
          <p:cNvSpPr>
            <a:spLocks noGrp="1"/>
          </p:cNvSpPr>
          <p:nvPr>
            <p:ph sz="half" idx="1"/>
          </p:nvPr>
        </p:nvSpPr>
        <p:spPr>
          <a:xfrm>
            <a:off x="269823" y="1752601"/>
            <a:ext cx="5749977" cy="4968874"/>
          </a:xfrm>
        </p:spPr>
        <p:txBody>
          <a:bodyPr/>
          <a:lstStyle/>
          <a:p>
            <a:pPr eaLnBrk="1" hangingPunct="1"/>
            <a:r>
              <a:rPr lang="en-US" altLang="en-US" sz="2400" b="1" dirty="0">
                <a:latin typeface="Raleway" pitchFamily="34" charset="0"/>
              </a:rPr>
              <a:t>1,090 students </a:t>
            </a:r>
            <a:r>
              <a:rPr lang="en-US" altLang="en-US" sz="2400" dirty="0">
                <a:latin typeface="Raleway" pitchFamily="34" charset="0"/>
              </a:rPr>
              <a:t>have been served by </a:t>
            </a:r>
            <a:r>
              <a:rPr lang="en-US" altLang="en-US" sz="2400" b="1" dirty="0">
                <a:latin typeface="Raleway" pitchFamily="34" charset="0"/>
              </a:rPr>
              <a:t>26 W.O.W. counselors</a:t>
            </a:r>
            <a:endParaRPr lang="en-US" altLang="en-US" sz="2400" dirty="0">
              <a:latin typeface="Raleway" pitchFamily="34" charset="0"/>
            </a:endParaRPr>
          </a:p>
          <a:p>
            <a:pPr eaLnBrk="1" hangingPunct="1"/>
            <a:r>
              <a:rPr lang="en-US" altLang="en-US" sz="2400" b="1" dirty="0">
                <a:latin typeface="Raleway" pitchFamily="34" charset="0"/>
              </a:rPr>
              <a:t>110 W.O.W. groups </a:t>
            </a:r>
            <a:r>
              <a:rPr lang="en-US" altLang="en-US" sz="2400" dirty="0">
                <a:latin typeface="Raleway" pitchFamily="34" charset="0"/>
              </a:rPr>
              <a:t>operated at </a:t>
            </a:r>
            <a:r>
              <a:rPr lang="en-US" altLang="en-US" sz="2400" b="1" dirty="0">
                <a:latin typeface="Raleway" pitchFamily="34" charset="0"/>
              </a:rPr>
              <a:t>33 CPS schools</a:t>
            </a:r>
            <a:endParaRPr lang="en-US" altLang="en-US" sz="2400" dirty="0">
              <a:latin typeface="Raleway" pitchFamily="34" charset="0"/>
            </a:endParaRPr>
          </a:p>
          <a:p>
            <a:pPr eaLnBrk="1" hangingPunct="1"/>
            <a:r>
              <a:rPr lang="en-US" altLang="en-US" sz="2400" b="1" dirty="0">
                <a:latin typeface="Raleway" pitchFamily="34" charset="0"/>
              </a:rPr>
              <a:t>1,787 W.O.W. group sessions</a:t>
            </a:r>
            <a:r>
              <a:rPr lang="en-US" altLang="en-US" sz="2400" dirty="0">
                <a:latin typeface="Raleway" pitchFamily="34" charset="0"/>
              </a:rPr>
              <a:t> held</a:t>
            </a:r>
          </a:p>
          <a:p>
            <a:pPr eaLnBrk="1" hangingPunct="1"/>
            <a:r>
              <a:rPr lang="en-US" altLang="en-US" sz="2400" b="1" dirty="0">
                <a:latin typeface="Raleway" pitchFamily="34" charset="0"/>
              </a:rPr>
              <a:t>562 </a:t>
            </a:r>
            <a:r>
              <a:rPr lang="en-US" altLang="en-US" sz="2400" dirty="0">
                <a:latin typeface="Raleway" pitchFamily="34" charset="0"/>
              </a:rPr>
              <a:t>W.O.W. students have also received </a:t>
            </a:r>
            <a:r>
              <a:rPr lang="en-US" altLang="en-US" sz="2400" b="1" i="1" dirty="0">
                <a:latin typeface="Raleway" pitchFamily="34" charset="0"/>
              </a:rPr>
              <a:t>individual counseling</a:t>
            </a:r>
            <a:endParaRPr lang="en-US" altLang="en-US" sz="2400" dirty="0">
              <a:latin typeface="Raleway" pitchFamily="34" charset="0"/>
            </a:endParaRPr>
          </a:p>
        </p:txBody>
      </p:sp>
      <p:sp>
        <p:nvSpPr>
          <p:cNvPr id="12292" name="Content Placeholder 3"/>
          <p:cNvSpPr>
            <a:spLocks noGrp="1"/>
          </p:cNvSpPr>
          <p:nvPr>
            <p:ph sz="half" idx="2"/>
          </p:nvPr>
        </p:nvSpPr>
        <p:spPr>
          <a:xfrm>
            <a:off x="6197600" y="1600201"/>
            <a:ext cx="5659620" cy="4995471"/>
          </a:xfrm>
        </p:spPr>
        <p:txBody>
          <a:bodyPr/>
          <a:lstStyle/>
          <a:p>
            <a:pPr eaLnBrk="1" hangingPunct="1"/>
            <a:r>
              <a:rPr lang="en-US" altLang="en-US" sz="2400" b="1" dirty="0">
                <a:latin typeface="Raleway" pitchFamily="34" charset="0"/>
              </a:rPr>
              <a:t>2014-15 W.O.W. students</a:t>
            </a:r>
            <a:endParaRPr lang="en-US" altLang="en-US" sz="2400" dirty="0">
              <a:latin typeface="Raleway" pitchFamily="34" charset="0"/>
            </a:endParaRPr>
          </a:p>
          <a:p>
            <a:pPr lvl="1" eaLnBrk="1" hangingPunct="1"/>
            <a:r>
              <a:rPr lang="en-US" altLang="en-US" b="1" dirty="0" smtClean="0">
                <a:latin typeface="Raleway" pitchFamily="34" charset="0"/>
              </a:rPr>
              <a:t>75%</a:t>
            </a:r>
            <a:r>
              <a:rPr lang="en-US" altLang="en-US" dirty="0" smtClean="0">
                <a:latin typeface="Raleway" pitchFamily="34" charset="0"/>
              </a:rPr>
              <a:t> African American</a:t>
            </a:r>
          </a:p>
          <a:p>
            <a:pPr lvl="1" eaLnBrk="1" hangingPunct="1"/>
            <a:r>
              <a:rPr lang="en-US" altLang="en-US" b="1" dirty="0" smtClean="0">
                <a:latin typeface="Raleway" pitchFamily="34" charset="0"/>
              </a:rPr>
              <a:t>21%</a:t>
            </a:r>
            <a:r>
              <a:rPr lang="en-US" altLang="en-US" dirty="0" smtClean="0">
                <a:latin typeface="Raleway" pitchFamily="34" charset="0"/>
              </a:rPr>
              <a:t> Latina</a:t>
            </a:r>
          </a:p>
          <a:p>
            <a:pPr lvl="1" eaLnBrk="1" hangingPunct="1"/>
            <a:r>
              <a:rPr lang="en-US" altLang="en-US" b="1" dirty="0" smtClean="0">
                <a:latin typeface="Raleway" pitchFamily="34" charset="0"/>
              </a:rPr>
              <a:t>4%</a:t>
            </a:r>
            <a:r>
              <a:rPr lang="en-US" altLang="en-US" dirty="0" smtClean="0">
                <a:latin typeface="Raleway" pitchFamily="34" charset="0"/>
              </a:rPr>
              <a:t> White, Asian, Multiracial, or Other ethnicity</a:t>
            </a:r>
          </a:p>
          <a:p>
            <a:pPr eaLnBrk="1" hangingPunct="1"/>
            <a:r>
              <a:rPr lang="en-US" altLang="en-US" sz="2400" b="1" dirty="0">
                <a:latin typeface="Raleway" pitchFamily="34" charset="0"/>
              </a:rPr>
              <a:t>96%</a:t>
            </a:r>
            <a:r>
              <a:rPr lang="en-US" altLang="en-US" sz="2400" dirty="0">
                <a:latin typeface="Raleway" pitchFamily="34" charset="0"/>
              </a:rPr>
              <a:t> free or reduced lunch </a:t>
            </a:r>
          </a:p>
          <a:p>
            <a:pPr eaLnBrk="1" hangingPunct="1"/>
            <a:endParaRPr lang="en-US" altLang="en-US" dirty="0" smtClean="0">
              <a:latin typeface="Raleway" pitchFamily="34" charset="0"/>
            </a:endParaRPr>
          </a:p>
        </p:txBody>
      </p:sp>
      <p:sp>
        <p:nvSpPr>
          <p:cNvPr id="122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019DA4-ABBB-45D0-B390-89AED7B72C3F}" type="slidenum">
              <a:rPr lang="en-US" altLang="en-US" sz="1400">
                <a:latin typeface="Times New Roman" panose="02020603050405020304" pitchFamily="18" charset="0"/>
              </a:rPr>
              <a:pPr>
                <a:spcBef>
                  <a:spcPct val="0"/>
                </a:spcBef>
                <a:buFontTx/>
                <a:buNone/>
              </a:pPr>
              <a:t>10</a:t>
            </a:fld>
            <a:endParaRPr lang="en-US" altLang="en-US" sz="1400">
              <a:latin typeface="Times New Roman" panose="02020603050405020304" pitchFamily="18" charset="0"/>
            </a:endParaRPr>
          </a:p>
        </p:txBody>
      </p:sp>
      <p:pic>
        <p:nvPicPr>
          <p:cNvPr id="12294" name="Picture 7" descr="C:\Users\ebryan\Desktop\WOW\WOW\color\YG_WOW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23" y="156149"/>
            <a:ext cx="26400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131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89158" y="227611"/>
            <a:ext cx="6248400" cy="1143000"/>
          </a:xfrm>
        </p:spPr>
        <p:txBody>
          <a:bodyPr>
            <a:normAutofit/>
          </a:bodyPr>
          <a:lstStyle/>
          <a:p>
            <a:pPr algn="ctr" eaLnBrk="1" hangingPunct="1"/>
            <a:r>
              <a:rPr lang="en-US" altLang="en-US" sz="6000" b="1" dirty="0"/>
              <a:t> </a:t>
            </a:r>
            <a:r>
              <a:rPr lang="en-US" altLang="en-US" sz="6000" b="1" dirty="0">
                <a:latin typeface="Passion One" pitchFamily="2" charset="0"/>
              </a:rPr>
              <a:t>Core Values</a:t>
            </a:r>
          </a:p>
        </p:txBody>
      </p:sp>
      <p:sp>
        <p:nvSpPr>
          <p:cNvPr id="1024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834BB9-40A0-4943-94E7-311D2BFE98D4}" type="slidenum">
              <a:rPr lang="en-US" altLang="en-US" sz="1400">
                <a:latin typeface="Times New Roman" panose="02020603050405020304" pitchFamily="18" charset="0"/>
              </a:rPr>
              <a:pPr>
                <a:spcBef>
                  <a:spcPct val="0"/>
                </a:spcBef>
                <a:buFontTx/>
                <a:buNone/>
              </a:pPr>
              <a:t>11</a:t>
            </a:fld>
            <a:endParaRPr lang="en-US" altLang="en-US" sz="1400">
              <a:latin typeface="Times New Roman" panose="02020603050405020304" pitchFamily="18" charset="0"/>
            </a:endParaRPr>
          </a:p>
        </p:txBody>
      </p:sp>
      <p:sp>
        <p:nvSpPr>
          <p:cNvPr id="10244" name="TextBox 7"/>
          <p:cNvSpPr txBox="1">
            <a:spLocks noChangeArrowheads="1"/>
          </p:cNvSpPr>
          <p:nvPr/>
        </p:nvSpPr>
        <p:spPr bwMode="auto">
          <a:xfrm>
            <a:off x="-2133600" y="3424238"/>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600" b="1">
              <a:solidFill>
                <a:srgbClr val="008000"/>
              </a:solidFill>
              <a:latin typeface="Tahoma" panose="020B0604030504040204" pitchFamily="34" charset="0"/>
              <a:cs typeface="Tahoma" panose="020B0604030504040204" pitchFamily="34" charset="0"/>
            </a:endParaRPr>
          </a:p>
          <a:p>
            <a:pPr>
              <a:spcBef>
                <a:spcPct val="0"/>
              </a:spcBef>
              <a:buFontTx/>
              <a:buNone/>
            </a:pPr>
            <a:endParaRPr lang="en-US" altLang="en-US" sz="1600" b="1">
              <a:solidFill>
                <a:srgbClr val="008000"/>
              </a:solidFill>
              <a:latin typeface="Tahoma" panose="020B0604030504040204" pitchFamily="34" charset="0"/>
              <a:cs typeface="Tahoma" panose="020B0604030504040204" pitchFamily="34" charset="0"/>
            </a:endParaRPr>
          </a:p>
        </p:txBody>
      </p:sp>
      <p:sp>
        <p:nvSpPr>
          <p:cNvPr id="6151" name="TextBox 9"/>
          <p:cNvSpPr txBox="1">
            <a:spLocks noChangeArrowheads="1"/>
          </p:cNvSpPr>
          <p:nvPr/>
        </p:nvSpPr>
        <p:spPr bwMode="auto">
          <a:xfrm>
            <a:off x="38893" y="1533525"/>
            <a:ext cx="919504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285750" indent="-285750">
              <a:buFont typeface="Arial" panose="020B0604020202020204" pitchFamily="34" charset="0"/>
              <a:buChar char="•"/>
              <a:defRPr/>
            </a:pPr>
            <a:r>
              <a:rPr lang="en-US" altLang="en-US" sz="1800" dirty="0">
                <a:solidFill>
                  <a:srgbClr val="000000"/>
                </a:solidFill>
                <a:latin typeface="Raleway" panose="020B0003030101060003" pitchFamily="34" charset="0"/>
                <a:cs typeface="Tahoma" pitchFamily="34" charset="0"/>
              </a:rPr>
              <a:t>W.O.W. serves young women who exhibit a combination of risk factors that include emotional trauma, gang involvement, low GPA, and school suspensions or expulsions. Students are referred to W.O.W. by teachers, school administrators, parents, and clinicians or can volunteer to participate.</a:t>
            </a:r>
          </a:p>
          <a:p>
            <a:pPr marL="285750" indent="-285750">
              <a:buFont typeface="Arial" panose="020B0604020202020204" pitchFamily="34" charset="0"/>
              <a:buChar char="•"/>
              <a:defRPr/>
            </a:pPr>
            <a:endParaRPr lang="en-US" altLang="en-US" sz="1800" dirty="0">
              <a:solidFill>
                <a:srgbClr val="000000"/>
              </a:solidFill>
              <a:latin typeface="Raleway" panose="020B0003030101060003" pitchFamily="34" charset="0"/>
              <a:cs typeface="Tahoma" pitchFamily="34" charset="0"/>
            </a:endParaRPr>
          </a:p>
          <a:p>
            <a:pPr marL="285750" indent="-285750">
              <a:buFont typeface="Arial" panose="020B0604020202020204" pitchFamily="34" charset="0"/>
              <a:buChar char="•"/>
              <a:defRPr/>
            </a:pPr>
            <a:r>
              <a:rPr lang="en-US" sz="1800" dirty="0">
                <a:solidFill>
                  <a:srgbClr val="000000"/>
                </a:solidFill>
                <a:latin typeface="Raleway" panose="020B0003030101060003" pitchFamily="34" charset="0"/>
              </a:rPr>
              <a:t>The W.O.W. curriculum focuses on </a:t>
            </a:r>
            <a:r>
              <a:rPr lang="en-US" sz="1800" b="1" dirty="0">
                <a:solidFill>
                  <a:srgbClr val="000000"/>
                </a:solidFill>
                <a:latin typeface="Raleway" panose="020B0003030101060003" pitchFamily="34" charset="0"/>
              </a:rPr>
              <a:t>five core values</a:t>
            </a:r>
            <a:r>
              <a:rPr lang="en-US" sz="1800" dirty="0">
                <a:solidFill>
                  <a:srgbClr val="000000"/>
                </a:solidFill>
                <a:latin typeface="Raleway" panose="020B0003030101060003" pitchFamily="34" charset="0"/>
              </a:rPr>
              <a:t>:</a:t>
            </a:r>
          </a:p>
          <a:p>
            <a:pPr marL="1028700" lvl="1">
              <a:buFont typeface="Courier New" panose="02070309020205020404" pitchFamily="49" charset="0"/>
              <a:buChar char="o"/>
              <a:defRPr/>
            </a:pPr>
            <a:r>
              <a:rPr lang="en-US" sz="1800" dirty="0">
                <a:solidFill>
                  <a:srgbClr val="000000"/>
                </a:solidFill>
                <a:latin typeface="Raleway" panose="020B0003030101060003" pitchFamily="34" charset="0"/>
              </a:rPr>
              <a:t>Self-awareness</a:t>
            </a:r>
          </a:p>
          <a:p>
            <a:pPr marL="1028700" lvl="1">
              <a:buFont typeface="Courier New" panose="02070309020205020404" pitchFamily="49" charset="0"/>
              <a:buChar char="o"/>
              <a:defRPr/>
            </a:pPr>
            <a:r>
              <a:rPr lang="en-US" sz="1800" dirty="0">
                <a:solidFill>
                  <a:srgbClr val="000000"/>
                </a:solidFill>
                <a:latin typeface="Raleway" panose="020B0003030101060003" pitchFamily="34" charset="0"/>
              </a:rPr>
              <a:t>Emotional intelligence</a:t>
            </a:r>
          </a:p>
          <a:p>
            <a:pPr marL="1028700" lvl="1">
              <a:buFont typeface="Courier New" panose="02070309020205020404" pitchFamily="49" charset="0"/>
              <a:buChar char="o"/>
              <a:defRPr/>
            </a:pPr>
            <a:r>
              <a:rPr lang="en-US" sz="1800" dirty="0">
                <a:solidFill>
                  <a:srgbClr val="000000"/>
                </a:solidFill>
                <a:latin typeface="Raleway" panose="020B0003030101060003" pitchFamily="34" charset="0"/>
              </a:rPr>
              <a:t>Healthy relationships</a:t>
            </a:r>
          </a:p>
          <a:p>
            <a:pPr marL="1028700" lvl="1">
              <a:buFont typeface="Courier New" panose="02070309020205020404" pitchFamily="49" charset="0"/>
              <a:buChar char="o"/>
              <a:defRPr/>
            </a:pPr>
            <a:r>
              <a:rPr lang="en-US" sz="1800" dirty="0">
                <a:solidFill>
                  <a:srgbClr val="000000"/>
                </a:solidFill>
                <a:latin typeface="Raleway" panose="020B0003030101060003" pitchFamily="34" charset="0"/>
              </a:rPr>
              <a:t>Visionary goal-setting</a:t>
            </a:r>
          </a:p>
          <a:p>
            <a:pPr marL="1028700" lvl="1">
              <a:buFont typeface="Courier New" panose="02070309020205020404" pitchFamily="49" charset="0"/>
              <a:buChar char="o"/>
              <a:defRPr/>
            </a:pPr>
            <a:r>
              <a:rPr lang="en-US" sz="1800" dirty="0">
                <a:solidFill>
                  <a:srgbClr val="000000"/>
                </a:solidFill>
                <a:latin typeface="Raleway" panose="020B0003030101060003" pitchFamily="34" charset="0"/>
              </a:rPr>
              <a:t>Leadership</a:t>
            </a:r>
            <a:endParaRPr lang="en-US" altLang="en-US" sz="1800" b="1" dirty="0">
              <a:solidFill>
                <a:srgbClr val="000000"/>
              </a:solidFill>
              <a:latin typeface="Raleway" panose="020B0003030101060003" pitchFamily="34" charset="0"/>
              <a:cs typeface="Tahoma" pitchFamily="34" charset="0"/>
            </a:endParaRPr>
          </a:p>
          <a:p>
            <a:pPr>
              <a:defRPr/>
            </a:pPr>
            <a:endParaRPr lang="en-US" altLang="en-US" sz="1800" b="1" dirty="0">
              <a:solidFill>
                <a:srgbClr val="008000"/>
              </a:solidFill>
              <a:latin typeface="Calibri" panose="020F0502020204030204" pitchFamily="34" charset="0"/>
              <a:cs typeface="Tahoma" pitchFamily="34" charset="0"/>
            </a:endParaRPr>
          </a:p>
        </p:txBody>
      </p:sp>
      <p:pic>
        <p:nvPicPr>
          <p:cNvPr id="13318" name="Picture 8" descr="M:\WOW\4-29-14 Bowen The Chidren's Farm\WOW8.jpg"/>
          <p:cNvPicPr>
            <a:picLocks noChangeAspect="1" noChangeArrowheads="1"/>
          </p:cNvPicPr>
          <p:nvPr/>
        </p:nvPicPr>
        <p:blipFill>
          <a:blip r:embed="rId2"/>
          <a:srcRect t="13591"/>
          <a:stretch>
            <a:fillRect/>
          </a:stretch>
        </p:blipFill>
        <p:spPr bwMode="auto">
          <a:xfrm>
            <a:off x="7696200" y="3048000"/>
            <a:ext cx="2711450"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2"/>
          <p:cNvSpPr>
            <a:spLocks noChangeArrowheads="1"/>
          </p:cNvSpPr>
          <p:nvPr/>
        </p:nvSpPr>
        <p:spPr bwMode="auto">
          <a:xfrm>
            <a:off x="38893" y="4783113"/>
            <a:ext cx="735125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dirty="0">
                <a:solidFill>
                  <a:srgbClr val="000000"/>
                </a:solidFill>
                <a:latin typeface="Raleway" pitchFamily="34" charset="0"/>
              </a:rPr>
              <a:t>Over one academic year, W.O.W. aims to:</a:t>
            </a:r>
          </a:p>
          <a:p>
            <a:pPr lvl="1">
              <a:spcBef>
                <a:spcPct val="0"/>
              </a:spcBef>
              <a:buClr>
                <a:schemeClr val="tx1"/>
              </a:buClr>
              <a:buFont typeface="Courier New" panose="02070309020205020404" pitchFamily="49" charset="0"/>
              <a:buChar char="o"/>
            </a:pPr>
            <a:r>
              <a:rPr lang="en-US" altLang="en-US" sz="1800" dirty="0">
                <a:solidFill>
                  <a:srgbClr val="000000"/>
                </a:solidFill>
                <a:latin typeface="Raleway" pitchFamily="34" charset="0"/>
              </a:rPr>
              <a:t>Reduce absenteeism by fostering school engagement among students</a:t>
            </a:r>
          </a:p>
          <a:p>
            <a:pPr lvl="1">
              <a:spcBef>
                <a:spcPct val="0"/>
              </a:spcBef>
              <a:buClr>
                <a:schemeClr val="tx1"/>
              </a:buClr>
              <a:buFont typeface="Courier New" panose="02070309020205020404" pitchFamily="49" charset="0"/>
              <a:buChar char="o"/>
            </a:pPr>
            <a:r>
              <a:rPr lang="en-US" altLang="en-US" sz="1800" dirty="0">
                <a:solidFill>
                  <a:srgbClr val="000000"/>
                </a:solidFill>
                <a:latin typeface="Raleway" pitchFamily="34" charset="0"/>
              </a:rPr>
              <a:t>Reduce behavioral infractions by modeling and instilling constructive ways to express emotion and cope with trauma</a:t>
            </a:r>
          </a:p>
          <a:p>
            <a:pPr lvl="1">
              <a:spcBef>
                <a:spcPct val="0"/>
              </a:spcBef>
              <a:buClr>
                <a:schemeClr val="tx1"/>
              </a:buClr>
              <a:buFont typeface="Courier New" panose="02070309020205020404" pitchFamily="49" charset="0"/>
              <a:buChar char="o"/>
            </a:pPr>
            <a:r>
              <a:rPr lang="en-US" altLang="en-US" sz="1800" dirty="0">
                <a:solidFill>
                  <a:srgbClr val="000000"/>
                </a:solidFill>
                <a:latin typeface="Raleway" pitchFamily="34" charset="0"/>
              </a:rPr>
              <a:t>Improve students’ academic achievement by imparting the crucial link between education and future success</a:t>
            </a:r>
          </a:p>
        </p:txBody>
      </p:sp>
      <p:pic>
        <p:nvPicPr>
          <p:cNvPr id="10248" name="Picture 9" descr="C:\Users\ebryan\Desktop\WOW\WOW\color\YG_WOW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 y="55146"/>
            <a:ext cx="26400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042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Chart 4"/>
          <p:cNvGraphicFramePr>
            <a:graphicFrameLocks/>
          </p:cNvGraphicFramePr>
          <p:nvPr>
            <p:extLst/>
          </p:nvPr>
        </p:nvGraphicFramePr>
        <p:xfrm>
          <a:off x="143669" y="1473200"/>
          <a:ext cx="11503688" cy="5435600"/>
        </p:xfrm>
        <a:graphic>
          <a:graphicData uri="http://schemas.openxmlformats.org/presentationml/2006/ole">
            <mc:AlternateContent xmlns:mc="http://schemas.openxmlformats.org/markup-compatibility/2006">
              <mc:Choice xmlns:v="urn:schemas-microsoft-com:vml" Requires="v">
                <p:oleObj spid="_x0000_s1028" r:id="rId4" imgW="9254530" imgH="5432007" progId="Excel.Chart.8">
                  <p:embed/>
                </p:oleObj>
              </mc:Choice>
              <mc:Fallback>
                <p:oleObj r:id="rId4" imgW="9254530" imgH="543200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69" y="1473200"/>
                        <a:ext cx="11503688" cy="5435600"/>
                      </a:xfrm>
                      <a:prstGeom prst="rect">
                        <a:avLst/>
                      </a:prstGeom>
                      <a:noFill/>
                      <a:ln>
                        <a:noFill/>
                      </a:ln>
                      <a:extLst/>
                    </p:spPr>
                  </p:pic>
                </p:oleObj>
              </mc:Fallback>
            </mc:AlternateContent>
          </a:graphicData>
        </a:graphic>
      </p:graphicFrame>
      <p:sp>
        <p:nvSpPr>
          <p:cNvPr id="18435" name="Title 1"/>
          <p:cNvSpPr>
            <a:spLocks noGrp="1"/>
          </p:cNvSpPr>
          <p:nvPr>
            <p:ph type="title"/>
          </p:nvPr>
        </p:nvSpPr>
        <p:spPr>
          <a:xfrm>
            <a:off x="3402767" y="228600"/>
            <a:ext cx="7189033" cy="1143000"/>
          </a:xfrm>
        </p:spPr>
        <p:txBody>
          <a:bodyPr rtlCol="0">
            <a:noAutofit/>
          </a:bodyPr>
          <a:lstStyle/>
          <a:p>
            <a:pPr algn="ctr">
              <a:defRPr/>
            </a:pPr>
            <a:r>
              <a:rPr lang="en-US" altLang="en-US" sz="6000" b="1" dirty="0" smtClean="0">
                <a:latin typeface="Passion One" panose="02000506080000020004" pitchFamily="2" charset="0"/>
              </a:rPr>
              <a:t>Trauma Exposure</a:t>
            </a:r>
            <a:br>
              <a:rPr lang="en-US" altLang="en-US" sz="6000" b="1" dirty="0" smtClean="0">
                <a:latin typeface="Passion One" panose="02000506080000020004" pitchFamily="2" charset="0"/>
              </a:rPr>
            </a:br>
            <a:r>
              <a:rPr lang="en-US" altLang="en-US" sz="6000" b="1" dirty="0">
                <a:latin typeface="Passion One" panose="02000506080000020004" pitchFamily="2" charset="0"/>
              </a:rPr>
              <a:t>(0-17 scale)</a:t>
            </a:r>
          </a:p>
        </p:txBody>
      </p:sp>
      <p:pic>
        <p:nvPicPr>
          <p:cNvPr id="11268" name="Picture 6" descr="C:\Users\ebryan\Desktop\WOW\WOW\color\YG_WOW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69" y="228601"/>
            <a:ext cx="26400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893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US" altLang="en-US" sz="6000" b="1" dirty="0">
                <a:latin typeface="Passion One" pitchFamily="2" charset="0"/>
              </a:rPr>
              <a:t>Results</a:t>
            </a:r>
          </a:p>
        </p:txBody>
      </p:sp>
      <p:sp>
        <p:nvSpPr>
          <p:cNvPr id="13315" name="Rectangle 3"/>
          <p:cNvSpPr>
            <a:spLocks noGrp="1" noChangeArrowheads="1"/>
          </p:cNvSpPr>
          <p:nvPr>
            <p:ph idx="1"/>
          </p:nvPr>
        </p:nvSpPr>
        <p:spPr>
          <a:xfrm>
            <a:off x="102393" y="1465264"/>
            <a:ext cx="10159207" cy="3444431"/>
          </a:xfrm>
        </p:spPr>
        <p:txBody>
          <a:bodyPr rtlCol="0">
            <a:normAutofit fontScale="92500" lnSpcReduction="10000"/>
          </a:bodyPr>
          <a:lstStyle/>
          <a:p>
            <a:pPr marL="0" indent="0" algn="just">
              <a:buNone/>
              <a:defRPr/>
            </a:pPr>
            <a:r>
              <a:rPr lang="en-US" sz="2400" i="1" dirty="0">
                <a:solidFill>
                  <a:srgbClr val="000000"/>
                </a:solidFill>
                <a:latin typeface="Raleway" panose="020B0003030101060003" pitchFamily="34" charset="0"/>
              </a:rPr>
              <a:t>W.O.W. </a:t>
            </a:r>
            <a:r>
              <a:rPr lang="en-US" sz="2400" dirty="0">
                <a:solidFill>
                  <a:srgbClr val="000000"/>
                </a:solidFill>
                <a:latin typeface="Raleway" panose="020B0003030101060003" pitchFamily="34" charset="0"/>
              </a:rPr>
              <a:t>success is defined by outcomes within three main categories: </a:t>
            </a:r>
          </a:p>
          <a:p>
            <a:pPr algn="just">
              <a:defRPr/>
            </a:pPr>
            <a:r>
              <a:rPr lang="en-US" sz="1800" dirty="0">
                <a:solidFill>
                  <a:srgbClr val="000000"/>
                </a:solidFill>
                <a:latin typeface="Raleway" panose="020B0003030101060003" pitchFamily="34" charset="0"/>
              </a:rPr>
              <a:t>Social &amp; Emotional Development</a:t>
            </a:r>
          </a:p>
          <a:p>
            <a:pPr algn="just">
              <a:defRPr/>
            </a:pPr>
            <a:r>
              <a:rPr lang="en-US" sz="1800" dirty="0">
                <a:solidFill>
                  <a:srgbClr val="000000"/>
                </a:solidFill>
                <a:latin typeface="Raleway" panose="020B0003030101060003" pitchFamily="34" charset="0"/>
              </a:rPr>
              <a:t>Program Engagement &amp; Satisfaction</a:t>
            </a:r>
          </a:p>
          <a:p>
            <a:pPr algn="just">
              <a:defRPr/>
            </a:pPr>
            <a:r>
              <a:rPr lang="en-US" sz="1800" dirty="0">
                <a:solidFill>
                  <a:srgbClr val="000000"/>
                </a:solidFill>
                <a:latin typeface="Raleway" panose="020B0003030101060003" pitchFamily="34" charset="0"/>
              </a:rPr>
              <a:t>Academic Engagement &amp; Achievement</a:t>
            </a:r>
          </a:p>
          <a:p>
            <a:pPr marL="0" indent="0" algn="just">
              <a:buClr>
                <a:srgbClr val="D1B681"/>
              </a:buClr>
              <a:buNone/>
              <a:defRPr/>
            </a:pPr>
            <a:r>
              <a:rPr lang="en-US" sz="2400" i="1" dirty="0">
                <a:solidFill>
                  <a:srgbClr val="000000"/>
                </a:solidFill>
                <a:latin typeface="Raleway" panose="020B0003030101060003" pitchFamily="34" charset="0"/>
              </a:rPr>
              <a:t>W.O.W. </a:t>
            </a:r>
            <a:r>
              <a:rPr lang="en-US" sz="2400" dirty="0">
                <a:solidFill>
                  <a:srgbClr val="000000"/>
                </a:solidFill>
                <a:latin typeface="Raleway" panose="020B0003030101060003" pitchFamily="34" charset="0"/>
              </a:rPr>
              <a:t>outcomes from the 2013-2014 academic year: </a:t>
            </a:r>
          </a:p>
          <a:p>
            <a:pPr algn="just">
              <a:buClr>
                <a:schemeClr val="tx1"/>
              </a:buClr>
              <a:defRPr/>
            </a:pPr>
            <a:r>
              <a:rPr lang="en-US" sz="1800" dirty="0">
                <a:solidFill>
                  <a:srgbClr val="000000"/>
                </a:solidFill>
                <a:latin typeface="Raleway" panose="020B0003030101060003" pitchFamily="34" charset="0"/>
              </a:rPr>
              <a:t>86% of participants reported that W.O.W. helped them to identify ways to improve school performance and 93% of participants reported that W.O.W. helped them believe they can graduate.</a:t>
            </a:r>
          </a:p>
          <a:p>
            <a:pPr algn="just">
              <a:buClr>
                <a:schemeClr val="tx1"/>
              </a:buClr>
              <a:defRPr/>
            </a:pPr>
            <a:r>
              <a:rPr lang="en-US" sz="1800" dirty="0">
                <a:solidFill>
                  <a:srgbClr val="000000"/>
                </a:solidFill>
                <a:latin typeface="Raleway" panose="020B0003030101060003" pitchFamily="34" charset="0"/>
              </a:rPr>
              <a:t>On average, on a school-by-school basis, W.O.W. students’ attendance rate was 1.6% above the school’s average attendance rate.</a:t>
            </a:r>
          </a:p>
          <a:p>
            <a:pPr algn="just">
              <a:buClr>
                <a:schemeClr val="tx1"/>
              </a:buClr>
              <a:defRPr/>
            </a:pPr>
            <a:r>
              <a:rPr lang="en-US" sz="1800" dirty="0">
                <a:latin typeface="Raleway" panose="020B0003030101060003" pitchFamily="34" charset="0"/>
              </a:rPr>
              <a:t>93% of W.O.W. participants were promoted to the next grade.</a:t>
            </a:r>
          </a:p>
          <a:p>
            <a:pPr marL="0" indent="0" algn="just">
              <a:buNone/>
              <a:defRPr/>
            </a:pPr>
            <a:endParaRPr lang="en-US" sz="1800" dirty="0">
              <a:latin typeface="Raleway" panose="020B0003030101060003" pitchFamily="34" charset="0"/>
            </a:endParaRPr>
          </a:p>
          <a:p>
            <a:pPr marL="0" indent="0">
              <a:buNone/>
              <a:defRPr/>
            </a:pPr>
            <a:endParaRPr lang="en-US" sz="1800" i="1" dirty="0">
              <a:latin typeface="Raleway" panose="020B0003030101060003" pitchFamily="34" charset="0"/>
            </a:endParaRPr>
          </a:p>
          <a:p>
            <a:pPr>
              <a:defRPr/>
            </a:pPr>
            <a:endParaRPr lang="en-US" sz="1800" i="1" dirty="0">
              <a:latin typeface="Raleway" panose="020B0003030101060003" pitchFamily="34" charset="0"/>
            </a:endParaRPr>
          </a:p>
          <a:p>
            <a:pPr marL="0" indent="0">
              <a:buNone/>
              <a:defRPr/>
            </a:pPr>
            <a:endParaRPr lang="en-US" sz="1800" dirty="0">
              <a:latin typeface="Raleway" panose="020B0003030101060003" pitchFamily="34" charset="0"/>
            </a:endParaRPr>
          </a:p>
        </p:txBody>
      </p:sp>
      <p:pic>
        <p:nvPicPr>
          <p:cNvPr id="14340" name="Picture 4" descr="C:\Users\clynch\Desktop\LeymahGbowee12.jpg"/>
          <p:cNvPicPr>
            <a:picLocks noChangeAspect="1" noChangeArrowheads="1"/>
          </p:cNvPicPr>
          <p:nvPr/>
        </p:nvPicPr>
        <p:blipFill>
          <a:blip r:embed="rId2"/>
          <a:srcRect l="10136" t="12395" r="9657" b="14784"/>
          <a:stretch>
            <a:fillRect/>
          </a:stretch>
        </p:blipFill>
        <p:spPr bwMode="auto">
          <a:xfrm>
            <a:off x="102393" y="4911318"/>
            <a:ext cx="3495675" cy="1857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5"/>
          <p:cNvSpPr txBox="1">
            <a:spLocks noChangeArrowheads="1"/>
          </p:cNvSpPr>
          <p:nvPr/>
        </p:nvSpPr>
        <p:spPr bwMode="auto">
          <a:xfrm>
            <a:off x="3997502" y="4949945"/>
            <a:ext cx="773492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900" dirty="0">
                <a:solidFill>
                  <a:srgbClr val="000000"/>
                </a:solidFill>
                <a:latin typeface="Raleway" pitchFamily="34" charset="0"/>
                <a:cs typeface="Tahoma" panose="020B0604030504040204" pitchFamily="34" charset="0"/>
              </a:rPr>
              <a:t>When students apply the values of W.O.W. to their own lives, it results in </a:t>
            </a:r>
            <a:r>
              <a:rPr lang="en-US" altLang="en-US" sz="1900" b="1" dirty="0">
                <a:solidFill>
                  <a:srgbClr val="000000"/>
                </a:solidFill>
                <a:latin typeface="Raleway" pitchFamily="34" charset="0"/>
                <a:cs typeface="Tahoma" panose="020B0604030504040204" pitchFamily="34" charset="0"/>
              </a:rPr>
              <a:t>healthy decision-making</a:t>
            </a:r>
            <a:r>
              <a:rPr lang="en-US" altLang="en-US" sz="1900" dirty="0">
                <a:solidFill>
                  <a:srgbClr val="000000"/>
                </a:solidFill>
                <a:latin typeface="Raleway" pitchFamily="34" charset="0"/>
                <a:cs typeface="Tahoma" panose="020B0604030504040204" pitchFamily="34" charset="0"/>
              </a:rPr>
              <a:t>, resistance to peer pressure, </a:t>
            </a:r>
            <a:r>
              <a:rPr lang="en-US" altLang="en-US" sz="1900" b="1" dirty="0">
                <a:solidFill>
                  <a:srgbClr val="000000"/>
                </a:solidFill>
                <a:latin typeface="Raleway" pitchFamily="34" charset="0"/>
                <a:cs typeface="Tahoma" panose="020B0604030504040204" pitchFamily="34" charset="0"/>
              </a:rPr>
              <a:t>academic success </a:t>
            </a:r>
            <a:r>
              <a:rPr lang="en-US" altLang="en-US" sz="1900" dirty="0">
                <a:solidFill>
                  <a:srgbClr val="000000"/>
                </a:solidFill>
                <a:latin typeface="Raleway" pitchFamily="34" charset="0"/>
                <a:cs typeface="Tahoma" panose="020B0604030504040204" pitchFamily="34" charset="0"/>
              </a:rPr>
              <a:t>and more </a:t>
            </a:r>
            <a:r>
              <a:rPr lang="en-US" altLang="en-US" sz="1900" b="1" dirty="0">
                <a:solidFill>
                  <a:srgbClr val="000000"/>
                </a:solidFill>
                <a:latin typeface="Raleway" pitchFamily="34" charset="0"/>
                <a:cs typeface="Tahoma" panose="020B0604030504040204" pitchFamily="34" charset="0"/>
              </a:rPr>
              <a:t>positive relationships </a:t>
            </a:r>
            <a:r>
              <a:rPr lang="en-US" altLang="en-US" sz="1900" dirty="0">
                <a:solidFill>
                  <a:srgbClr val="000000"/>
                </a:solidFill>
                <a:latin typeface="Raleway" pitchFamily="34" charset="0"/>
                <a:cs typeface="Tahoma" panose="020B0604030504040204" pitchFamily="34" charset="0"/>
              </a:rPr>
              <a:t>with peers, teachers, and family members.</a:t>
            </a:r>
          </a:p>
        </p:txBody>
      </p:sp>
      <p:sp>
        <p:nvSpPr>
          <p:cNvPr id="13319" name="Rectangle 1"/>
          <p:cNvSpPr>
            <a:spLocks noChangeArrowheads="1"/>
          </p:cNvSpPr>
          <p:nvPr/>
        </p:nvSpPr>
        <p:spPr bwMode="auto">
          <a:xfrm>
            <a:off x="3376190" y="6264343"/>
            <a:ext cx="86677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900" dirty="0">
                <a:solidFill>
                  <a:srgbClr val="000000"/>
                </a:solidFill>
                <a:latin typeface="Raleway" pitchFamily="34" charset="0"/>
              </a:rPr>
              <a:t>During the </a:t>
            </a:r>
            <a:r>
              <a:rPr lang="en-US" altLang="en-US" sz="1900" b="1" dirty="0">
                <a:solidFill>
                  <a:srgbClr val="000000"/>
                </a:solidFill>
                <a:latin typeface="Raleway" pitchFamily="34" charset="0"/>
              </a:rPr>
              <a:t>2014-15</a:t>
            </a:r>
            <a:r>
              <a:rPr lang="en-US" altLang="en-US" sz="1900" dirty="0">
                <a:solidFill>
                  <a:srgbClr val="000000"/>
                </a:solidFill>
                <a:latin typeface="Raleway" pitchFamily="34" charset="0"/>
              </a:rPr>
              <a:t> academic year, W.O.W. served </a:t>
            </a:r>
            <a:r>
              <a:rPr lang="en-US" altLang="en-US" sz="1900" b="1" dirty="0">
                <a:solidFill>
                  <a:srgbClr val="000000"/>
                </a:solidFill>
                <a:latin typeface="Raleway" pitchFamily="34" charset="0"/>
              </a:rPr>
              <a:t>1090 young women in 33 schools.</a:t>
            </a:r>
            <a:endParaRPr lang="en-US" altLang="en-US" sz="1900" dirty="0">
              <a:solidFill>
                <a:srgbClr val="000000"/>
              </a:solidFill>
              <a:latin typeface="Raleway" pitchFamily="34" charset="0"/>
            </a:endParaRPr>
          </a:p>
        </p:txBody>
      </p:sp>
      <p:pic>
        <p:nvPicPr>
          <p:cNvPr id="13320" name="Picture 9" descr="C:\Users\ebryan\Desktop\WOW\WOW\color\YG_WOW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 y="180976"/>
            <a:ext cx="26400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064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Questions &amp; Answers</a:t>
            </a:r>
            <a:endParaRPr lang="en-US" b="1"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p:nvPr>
        </p:nvSpPr>
        <p:spPr/>
        <p:txBody>
          <a:bodyPr>
            <a:normAutofit/>
          </a:bodyPr>
          <a:lstStyle/>
          <a:p>
            <a:pPr marL="0" indent="0">
              <a:buNone/>
            </a:pPr>
            <a:r>
              <a:rPr lang="en-US" sz="2400" b="1" dirty="0">
                <a:latin typeface="Arial" panose="020B0604020202020204" pitchFamily="34" charset="0"/>
                <a:cs typeface="Arial" panose="020B0604020202020204" pitchFamily="34" charset="0"/>
              </a:rPr>
              <a:t>To learn more, contact:</a:t>
            </a:r>
          </a:p>
          <a:p>
            <a:pPr marL="0" indent="0">
              <a:spcBef>
                <a:spcPts val="0"/>
              </a:spcBef>
              <a:buNone/>
            </a:pPr>
            <a:endParaRPr lang="en-US" sz="2400" b="1" dirty="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Anthony Watson</a:t>
            </a:r>
            <a:endParaRPr lang="en-US" sz="2400" dirty="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Director - Becoming A Man</a:t>
            </a:r>
            <a:endParaRPr lang="en-US" sz="2400" dirty="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Youth Guidance</a:t>
            </a:r>
          </a:p>
          <a:p>
            <a:pPr marL="0" indent="0">
              <a:spcBef>
                <a:spcPts val="0"/>
              </a:spcBef>
              <a:buNone/>
            </a:pPr>
            <a:r>
              <a:rPr lang="en-US" sz="2400" dirty="0">
                <a:latin typeface="Arial" panose="020B0604020202020204" pitchFamily="34" charset="0"/>
                <a:cs typeface="Arial" panose="020B0604020202020204" pitchFamily="34" charset="0"/>
              </a:rPr>
              <a:t>1 N LaSalle Street, Suite 900</a:t>
            </a:r>
          </a:p>
          <a:p>
            <a:pPr marL="0" indent="0">
              <a:spcBef>
                <a:spcPts val="0"/>
              </a:spcBef>
              <a:buNone/>
            </a:pPr>
            <a:r>
              <a:rPr lang="en-US" sz="2400" dirty="0">
                <a:latin typeface="Arial" panose="020B0604020202020204" pitchFamily="34" charset="0"/>
                <a:cs typeface="Arial" panose="020B0604020202020204" pitchFamily="34" charset="0"/>
              </a:rPr>
              <a:t>Chicago, IL 60602</a:t>
            </a:r>
          </a:p>
          <a:p>
            <a:pPr marL="0" indent="0">
              <a:spcBef>
                <a:spcPts val="0"/>
              </a:spcBef>
              <a:buNone/>
            </a:pPr>
            <a:r>
              <a:rPr lang="en-US" sz="2400" dirty="0">
                <a:latin typeface="Arial" panose="020B0604020202020204" pitchFamily="34" charset="0"/>
                <a:cs typeface="Arial" panose="020B0604020202020204" pitchFamily="34" charset="0"/>
              </a:rPr>
              <a:t>312.994.8101 or</a:t>
            </a:r>
          </a:p>
          <a:p>
            <a:pPr marL="0" indent="0">
              <a:spcBef>
                <a:spcPts val="0"/>
              </a:spcBef>
              <a:buNone/>
            </a:pPr>
            <a:r>
              <a:rPr lang="en-US" sz="2400" dirty="0">
                <a:latin typeface="Arial" panose="020B0604020202020204" pitchFamily="34" charset="0"/>
                <a:cs typeface="Arial" panose="020B0604020202020204" pitchFamily="34" charset="0"/>
                <a:hlinkClick r:id="rId2"/>
              </a:rPr>
              <a:t>rclarkin@youth-guidance.org</a:t>
            </a:r>
            <a:endParaRPr lang="en-US" sz="2400" dirty="0">
              <a:latin typeface="Arial" panose="020B0604020202020204" pitchFamily="34" charset="0"/>
              <a:cs typeface="Arial" panose="020B0604020202020204" pitchFamily="34" charset="0"/>
            </a:endParaRPr>
          </a:p>
          <a:p>
            <a:endParaRPr lang="en-US" sz="2400" dirty="0"/>
          </a:p>
        </p:txBody>
      </p:sp>
      <p:pic>
        <p:nvPicPr>
          <p:cNvPr id="9" name="Picture 8"/>
          <p:cNvPicPr>
            <a:picLocks noChangeAspect="1"/>
          </p:cNvPicPr>
          <p:nvPr/>
        </p:nvPicPr>
        <p:blipFill>
          <a:blip r:embed="rId3"/>
          <a:stretch>
            <a:fillRect/>
          </a:stretch>
        </p:blipFill>
        <p:spPr>
          <a:xfrm>
            <a:off x="6202016" y="1966801"/>
            <a:ext cx="5748557" cy="3807047"/>
          </a:xfrm>
          <a:prstGeom prst="rect">
            <a:avLst/>
          </a:prstGeom>
        </p:spPr>
      </p:pic>
    </p:spTree>
    <p:extLst>
      <p:ext uri="{BB962C8B-B14F-4D97-AF65-F5344CB8AC3E}">
        <p14:creationId xmlns:p14="http://schemas.microsoft.com/office/powerpoint/2010/main" val="69577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eaLnBrk="1" hangingPunct="1"/>
            <a:r>
              <a:rPr lang="en-US" altLang="en-US" sz="3000" b="1" dirty="0"/>
              <a:t>  </a:t>
            </a:r>
            <a:r>
              <a:rPr lang="en-US" altLang="en-US" sz="3000" b="1" dirty="0" smtClean="0">
                <a:latin typeface="Arial" panose="020B0604020202020204" pitchFamily="34" charset="0"/>
                <a:cs typeface="Arial" panose="020B0604020202020204" pitchFamily="34" charset="0"/>
              </a:rPr>
              <a:t>Mission &amp; Expertise</a:t>
            </a:r>
            <a:endParaRPr lang="en-US" altLang="en-US" sz="3000" b="1" dirty="0">
              <a:latin typeface="Arial" panose="020B0604020202020204" pitchFamily="34" charset="0"/>
              <a:cs typeface="Arial" panose="020B0604020202020204" pitchFamily="34" charset="0"/>
            </a:endParaRPr>
          </a:p>
        </p:txBody>
      </p:sp>
      <p:sp>
        <p:nvSpPr>
          <p:cNvPr id="3" name="Content Placeholder 2"/>
          <p:cNvSpPr>
            <a:spLocks noGrp="1"/>
          </p:cNvSpPr>
          <p:nvPr>
            <p:ph type="body" sz="quarter" idx="10"/>
          </p:nvPr>
        </p:nvSpPr>
        <p:spPr>
          <a:xfrm>
            <a:off x="468314" y="2053342"/>
            <a:ext cx="5099568" cy="4053544"/>
          </a:xfrm>
        </p:spPr>
        <p:txBody>
          <a:bodyPr rtlCol="0">
            <a:normAutofit/>
          </a:bodyPr>
          <a:lstStyle/>
          <a:p>
            <a:pPr>
              <a:spcBef>
                <a:spcPct val="0"/>
              </a:spcBef>
              <a:buNone/>
              <a:defRPr/>
            </a:pPr>
            <a:r>
              <a:rPr lang="en-US" altLang="en-US" sz="2000" b="1" dirty="0">
                <a:latin typeface="Raleway" panose="020B0003030101060003" pitchFamily="34" charset="0"/>
                <a:cs typeface="Tahoma" pitchFamily="34" charset="0"/>
              </a:rPr>
              <a:t/>
            </a:r>
            <a:br>
              <a:rPr lang="en-US" altLang="en-US" sz="2000" b="1" dirty="0">
                <a:latin typeface="Raleway" panose="020B0003030101060003" pitchFamily="34" charset="0"/>
                <a:cs typeface="Tahoma" pitchFamily="34" charset="0"/>
              </a:rPr>
            </a:br>
            <a:endParaRPr lang="en-US" altLang="en-US" sz="2000" b="1" dirty="0" smtClean="0">
              <a:latin typeface="Raleway" panose="020B0003030101060003" pitchFamily="34" charset="0"/>
              <a:cs typeface="Tahoma" pitchFamily="34" charset="0"/>
            </a:endParaRPr>
          </a:p>
          <a:p>
            <a:pPr>
              <a:spcBef>
                <a:spcPct val="0"/>
              </a:spcBef>
              <a:buNone/>
              <a:defRPr/>
            </a:pPr>
            <a:endParaRPr lang="en-US" altLang="en-US" sz="2000" dirty="0" smtClean="0">
              <a:latin typeface="Arial" panose="020B0604020202020204" pitchFamily="34" charset="0"/>
              <a:cs typeface="Arial" panose="020B0604020202020204" pitchFamily="34" charset="0"/>
            </a:endParaRPr>
          </a:p>
          <a:p>
            <a:pPr>
              <a:spcBef>
                <a:spcPct val="0"/>
              </a:spcBef>
              <a:buNone/>
              <a:defRPr/>
            </a:pPr>
            <a:r>
              <a:rPr lang="en-US" altLang="en-US" sz="2000" dirty="0" smtClean="0">
                <a:latin typeface="Arial" panose="020B0604020202020204" pitchFamily="34" charset="0"/>
                <a:cs typeface="Arial" panose="020B0604020202020204" pitchFamily="34" charset="0"/>
              </a:rPr>
              <a:t>Youth </a:t>
            </a:r>
            <a:r>
              <a:rPr lang="en-US" altLang="en-US" sz="2000" dirty="0">
                <a:latin typeface="Arial" panose="020B0604020202020204" pitchFamily="34" charset="0"/>
                <a:cs typeface="Arial" panose="020B0604020202020204" pitchFamily="34" charset="0"/>
              </a:rPr>
              <a:t>Guidance </a:t>
            </a:r>
            <a:r>
              <a:rPr lang="en-US" altLang="en-US" sz="2000" dirty="0" smtClean="0">
                <a:latin typeface="Arial" panose="020B0604020202020204" pitchFamily="34" charset="0"/>
                <a:cs typeface="Arial" panose="020B0604020202020204" pitchFamily="34" charset="0"/>
              </a:rPr>
              <a:t>programs serve </a:t>
            </a:r>
            <a:r>
              <a:rPr lang="en-US" altLang="en-US" sz="2000" dirty="0">
                <a:latin typeface="Arial" panose="020B0604020202020204" pitchFamily="34" charset="0"/>
                <a:cs typeface="Arial" panose="020B0604020202020204" pitchFamily="34" charset="0"/>
              </a:rPr>
              <a:t>more than </a:t>
            </a:r>
            <a:r>
              <a:rPr lang="en-US" altLang="en-US" sz="2000" b="1" dirty="0">
                <a:latin typeface="Arial" panose="020B0604020202020204" pitchFamily="34" charset="0"/>
                <a:cs typeface="Arial" panose="020B0604020202020204" pitchFamily="34" charset="0"/>
              </a:rPr>
              <a:t>8,000 youth each </a:t>
            </a:r>
            <a:r>
              <a:rPr lang="en-US" altLang="en-US" sz="2000" b="1" dirty="0" smtClean="0">
                <a:latin typeface="Arial" panose="020B0604020202020204" pitchFamily="34" charset="0"/>
                <a:cs typeface="Arial" panose="020B0604020202020204" pitchFamily="34" charset="0"/>
              </a:rPr>
              <a:t>year</a:t>
            </a:r>
            <a:r>
              <a:rPr lang="en-US" altLang="en-US" sz="2000" dirty="0" smtClean="0">
                <a:latin typeface="Arial" panose="020B0604020202020204" pitchFamily="34" charset="0"/>
                <a:cs typeface="Arial" panose="020B0604020202020204" pitchFamily="34" charset="0"/>
              </a:rPr>
              <a:t> in approximately </a:t>
            </a:r>
            <a:r>
              <a:rPr lang="en-US" altLang="en-US" sz="2000" b="1" dirty="0" smtClean="0">
                <a:latin typeface="Arial" panose="020B0604020202020204" pitchFamily="34" charset="0"/>
                <a:cs typeface="Arial" panose="020B0604020202020204" pitchFamily="34" charset="0"/>
              </a:rPr>
              <a:t>80 schools </a:t>
            </a:r>
            <a:r>
              <a:rPr lang="en-US" altLang="en-US" sz="2000" dirty="0" smtClean="0">
                <a:latin typeface="Arial" panose="020B0604020202020204" pitchFamily="34" charset="0"/>
                <a:cs typeface="Arial" panose="020B0604020202020204" pitchFamily="34" charset="0"/>
              </a:rPr>
              <a:t>through:</a:t>
            </a:r>
            <a:endParaRPr lang="en-US" altLang="en-US" sz="2000" dirty="0">
              <a:latin typeface="Arial" panose="020B0604020202020204" pitchFamily="34" charset="0"/>
              <a:cs typeface="Arial" panose="020B0604020202020204" pitchFamily="34" charset="0"/>
            </a:endParaRPr>
          </a:p>
          <a:p>
            <a:pPr marL="0" indent="0">
              <a:buNone/>
              <a:defRPr/>
            </a:pPr>
            <a:r>
              <a:rPr lang="en-US" sz="2000" b="1" dirty="0" smtClean="0">
                <a:latin typeface="Arial" panose="020B0604020202020204" pitchFamily="34" charset="0"/>
                <a:cs typeface="Arial" panose="020B0604020202020204" pitchFamily="34" charset="0"/>
              </a:rPr>
              <a:t>Counseling </a:t>
            </a:r>
            <a:r>
              <a:rPr lang="en-US" sz="2000" b="1" dirty="0">
                <a:latin typeface="Arial" panose="020B0604020202020204" pitchFamily="34" charset="0"/>
                <a:cs typeface="Arial" panose="020B0604020202020204" pitchFamily="34" charset="0"/>
              </a:rPr>
              <a:t>and Prevention:</a:t>
            </a:r>
          </a:p>
          <a:p>
            <a:pPr lvl="1">
              <a:buFont typeface="Wingdings" panose="05000000000000000000" pitchFamily="2" charset="2"/>
              <a:buChar char="§"/>
              <a:defRPr/>
            </a:pPr>
            <a:r>
              <a:rPr lang="en-US" sz="2000" dirty="0">
                <a:latin typeface="Arial" panose="020B0604020202020204" pitchFamily="34" charset="0"/>
                <a:cs typeface="Arial" panose="020B0604020202020204" pitchFamily="34" charset="0"/>
              </a:rPr>
              <a:t>Becoming a Man (B.A.M.)</a:t>
            </a:r>
          </a:p>
          <a:p>
            <a:pPr lvl="1">
              <a:buFont typeface="Wingdings" panose="05000000000000000000" pitchFamily="2" charset="2"/>
              <a:buChar char="§"/>
              <a:defRPr/>
            </a:pPr>
            <a:r>
              <a:rPr lang="en-US" sz="2000" dirty="0">
                <a:latin typeface="Arial" panose="020B0604020202020204" pitchFamily="34" charset="0"/>
                <a:cs typeface="Arial" panose="020B0604020202020204" pitchFamily="34" charset="0"/>
              </a:rPr>
              <a:t>Working on Womanhood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W.O.W</a:t>
            </a:r>
            <a:r>
              <a:rPr lang="en-US" sz="2000" dirty="0" smtClean="0">
                <a:latin typeface="Arial" panose="020B0604020202020204" pitchFamily="34" charset="0"/>
                <a:cs typeface="Arial" panose="020B0604020202020204" pitchFamily="34" charset="0"/>
              </a:rPr>
              <a:t>.)</a:t>
            </a:r>
          </a:p>
          <a:p>
            <a:pPr marL="0" indent="0">
              <a:buNone/>
              <a:defRPr/>
            </a:pPr>
            <a:r>
              <a:rPr lang="en-US" sz="2000" b="1" dirty="0" smtClean="0">
                <a:latin typeface="Arial" panose="020B0604020202020204" pitchFamily="34" charset="0"/>
                <a:cs typeface="Arial" panose="020B0604020202020204" pitchFamily="34" charset="0"/>
              </a:rPr>
              <a:t>Youth </a:t>
            </a:r>
            <a:r>
              <a:rPr lang="en-US" sz="2000" b="1" dirty="0">
                <a:latin typeface="Arial" panose="020B0604020202020204" pitchFamily="34" charset="0"/>
                <a:cs typeface="Arial" panose="020B0604020202020204" pitchFamily="34" charset="0"/>
              </a:rPr>
              <a:t>Workforce </a:t>
            </a:r>
            <a:r>
              <a:rPr lang="en-US" sz="2000" b="1" dirty="0" smtClean="0">
                <a:latin typeface="Arial" panose="020B0604020202020204" pitchFamily="34" charset="0"/>
                <a:cs typeface="Arial" panose="020B0604020202020204" pitchFamily="34" charset="0"/>
              </a:rPr>
              <a:t>Development</a:t>
            </a:r>
            <a:endParaRPr lang="en-US" sz="2000" b="1" dirty="0">
              <a:latin typeface="Arial" panose="020B0604020202020204" pitchFamily="34" charset="0"/>
              <a:cs typeface="Arial" panose="020B0604020202020204" pitchFamily="34" charset="0"/>
            </a:endParaRPr>
          </a:p>
          <a:p>
            <a:pPr marL="0" indent="0">
              <a:buNone/>
              <a:defRPr/>
            </a:pPr>
            <a:r>
              <a:rPr lang="en-US" sz="2000" b="1" dirty="0" smtClean="0">
                <a:latin typeface="Arial" panose="020B0604020202020204" pitchFamily="34" charset="0"/>
                <a:cs typeface="Arial" panose="020B0604020202020204" pitchFamily="34" charset="0"/>
              </a:rPr>
              <a:t>Community </a:t>
            </a:r>
            <a:r>
              <a:rPr lang="en-US" sz="2000" b="1" dirty="0">
                <a:latin typeface="Arial" panose="020B0604020202020204" pitchFamily="34" charset="0"/>
                <a:cs typeface="Arial" panose="020B0604020202020204" pitchFamily="34" charset="0"/>
              </a:rPr>
              <a:t>and </a:t>
            </a:r>
            <a:r>
              <a:rPr lang="en-US" sz="2000" b="1" dirty="0" smtClean="0">
                <a:latin typeface="Arial" panose="020B0604020202020204" pitchFamily="34" charset="0"/>
                <a:cs typeface="Arial" panose="020B0604020202020204" pitchFamily="34" charset="0"/>
              </a:rPr>
              <a:t>After-School</a:t>
            </a:r>
            <a:endParaRPr lang="en-US" sz="2000" b="1" dirty="0">
              <a:latin typeface="Arial" panose="020B0604020202020204" pitchFamily="34" charset="0"/>
              <a:cs typeface="Arial" panose="020B0604020202020204" pitchFamily="34" charset="0"/>
            </a:endParaRPr>
          </a:p>
          <a:p>
            <a:pPr>
              <a:buFont typeface="Wingdings" pitchFamily="2" charset="2"/>
              <a:buChar char="q"/>
              <a:defRPr/>
            </a:pPr>
            <a:endParaRPr lang="en-US" sz="1900" dirty="0">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1"/>
          </p:nvPr>
        </p:nvSpPr>
        <p:spPr/>
        <p:txBody>
          <a:bodyPr/>
          <a:lstStyle/>
          <a:p>
            <a:pPr marL="0" indent="0">
              <a:buNone/>
            </a:pPr>
            <a:r>
              <a:rPr lang="en-US" dirty="0"/>
              <a:t> </a:t>
            </a:r>
          </a:p>
        </p:txBody>
      </p:sp>
      <p:sp>
        <p:nvSpPr>
          <p:cNvPr id="3076" name="Slide Number Placeholder 1"/>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D42E63-E12F-4DBB-88BE-99727AA8CE9A}" type="slidenum">
              <a:rPr lang="en-US" altLang="en-US" sz="1400">
                <a:latin typeface="Times New Roman" panose="02020603050405020304" pitchFamily="18" charset="0"/>
              </a:rPr>
              <a:pPr>
                <a:spcBef>
                  <a:spcPct val="0"/>
                </a:spcBef>
                <a:buFontTx/>
                <a:buNone/>
              </a:pPr>
              <a:t>2</a:t>
            </a:fld>
            <a:endParaRPr lang="en-US" altLang="en-US" sz="1400">
              <a:latin typeface="Times New Roman" panose="02020603050405020304" pitchFamily="18" charset="0"/>
            </a:endParaRPr>
          </a:p>
        </p:txBody>
      </p:sp>
      <p:pic>
        <p:nvPicPr>
          <p:cNvPr id="6" name="Picture 6"/>
          <p:cNvPicPr>
            <a:picLocks noChangeAspect="1" noChangeArrowheads="1"/>
          </p:cNvPicPr>
          <p:nvPr/>
        </p:nvPicPr>
        <p:blipFill>
          <a:blip r:embed="rId3"/>
          <a:srcRect/>
          <a:stretch>
            <a:fillRect/>
          </a:stretch>
        </p:blipFill>
        <p:spPr bwMode="auto">
          <a:xfrm>
            <a:off x="5567882" y="2254706"/>
            <a:ext cx="6450163" cy="39002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5926" y="1451514"/>
            <a:ext cx="11244632" cy="1015663"/>
          </a:xfrm>
          <a:prstGeom prst="rect">
            <a:avLst/>
          </a:prstGeom>
          <a:noFill/>
        </p:spPr>
        <p:txBody>
          <a:bodyPr wrap="square" rtlCol="0">
            <a:spAutoFit/>
          </a:bodyPr>
          <a:lstStyle/>
          <a:p>
            <a:r>
              <a:rPr lang="en-US" altLang="en-US" sz="2000" b="1" dirty="0">
                <a:latin typeface="Raleway" panose="020B0003030101060003" pitchFamily="34" charset="0"/>
                <a:cs typeface="Arial" panose="020B0604020202020204" pitchFamily="34" charset="0"/>
              </a:rPr>
              <a:t>Mission: Youth Guidance creates and implements school-based programs that enable at-risk children to overcome obstacles, focus on their education and, ultimately, to succeed in school and in life.</a:t>
            </a:r>
            <a:endParaRPr lang="en-US" sz="2000" dirty="0"/>
          </a:p>
        </p:txBody>
      </p:sp>
    </p:spTree>
    <p:extLst>
      <p:ext uri="{BB962C8B-B14F-4D97-AF65-F5344CB8AC3E}">
        <p14:creationId xmlns:p14="http://schemas.microsoft.com/office/powerpoint/2010/main" val="1178415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ctr" eaLnBrk="1" hangingPunct="1"/>
            <a:r>
              <a:rPr lang="en-US" altLang="en-US" b="1" dirty="0" smtClean="0">
                <a:latin typeface="Arial" panose="020B0604020202020204" pitchFamily="34" charset="0"/>
                <a:cs typeface="Arial" panose="020B0604020202020204" pitchFamily="34" charset="0"/>
              </a:rPr>
              <a:t>Target Population</a:t>
            </a:r>
          </a:p>
        </p:txBody>
      </p:sp>
      <p:sp>
        <p:nvSpPr>
          <p:cNvPr id="7171" name="Content Placeholder 2"/>
          <p:cNvSpPr>
            <a:spLocks noGrp="1"/>
          </p:cNvSpPr>
          <p:nvPr>
            <p:ph type="body" sz="quarter" idx="10"/>
          </p:nvPr>
        </p:nvSpPr>
        <p:spPr>
          <a:xfrm>
            <a:off x="350618" y="1475715"/>
            <a:ext cx="5241925" cy="3413156"/>
          </a:xfrm>
        </p:spPr>
        <p:txBody>
          <a:bodyPr>
            <a:noAutofit/>
          </a:bodyPr>
          <a:lstStyle/>
          <a:p>
            <a:pPr marL="0" indent="0">
              <a:lnSpc>
                <a:spcPct val="150000"/>
              </a:lnSpc>
              <a:spcAft>
                <a:spcPts val="600"/>
              </a:spcAft>
              <a:buNone/>
            </a:pPr>
            <a:r>
              <a:rPr lang="en-US" sz="1800" b="1" dirty="0" smtClean="0">
                <a:latin typeface="Arial" panose="020B0604020202020204" pitchFamily="34" charset="0"/>
                <a:cs typeface="Arial" panose="020B0604020202020204" pitchFamily="34" charset="0"/>
              </a:rPr>
              <a:t>B.A.M. has served young </a:t>
            </a:r>
            <a:r>
              <a:rPr lang="en-US" sz="1800" b="1" dirty="0">
                <a:latin typeface="Arial" panose="020B0604020202020204" pitchFamily="34" charset="0"/>
                <a:cs typeface="Arial" panose="020B0604020202020204" pitchFamily="34" charset="0"/>
              </a:rPr>
              <a:t>men </a:t>
            </a:r>
            <a:r>
              <a:rPr lang="en-US" sz="1800" b="1" dirty="0" smtClean="0">
                <a:latin typeface="Arial" panose="020B0604020202020204" pitchFamily="34" charset="0"/>
                <a:cs typeface="Arial" panose="020B0604020202020204" pitchFamily="34" charset="0"/>
              </a:rPr>
              <a:t>at 52 schools this year who</a:t>
            </a:r>
            <a:r>
              <a:rPr lang="en-US" sz="1800" b="1"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Are actively enrolled in school</a:t>
            </a:r>
          </a:p>
          <a:p>
            <a:pPr marL="285750" indent="-28575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Are in grades 7-12</a:t>
            </a:r>
          </a:p>
          <a:p>
            <a:pPr marL="285750" indent="-28575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Reside in high risk environments</a:t>
            </a:r>
          </a:p>
          <a:p>
            <a:pPr marL="285750" indent="-28575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Are economically disadvantaged, meeting at least one of the federal guidelines defining poverty</a:t>
            </a:r>
          </a:p>
          <a:p>
            <a:pPr marL="285750" indent="-28575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Demonstrate commitment to pursuing personal growth by attending four group sessions within the first two months of entering the program</a:t>
            </a:r>
          </a:p>
        </p:txBody>
      </p:sp>
      <p:sp>
        <p:nvSpPr>
          <p:cNvPr id="14340" name="Content Placeholder 3"/>
          <p:cNvSpPr>
            <a:spLocks noGrp="1"/>
          </p:cNvSpPr>
          <p:nvPr>
            <p:ph type="body" sz="quarter" idx="11"/>
          </p:nvPr>
        </p:nvSpPr>
        <p:spPr>
          <a:xfrm>
            <a:off x="6328632" y="1548143"/>
            <a:ext cx="5241925" cy="4399984"/>
          </a:xfrm>
        </p:spPr>
        <p:txBody>
          <a:bodyPr rtlCol="0">
            <a:noAutofit/>
          </a:bodyPr>
          <a:lstStyle/>
          <a:p>
            <a:pPr marL="0" indent="0">
              <a:spcBef>
                <a:spcPts val="0"/>
              </a:spcBef>
              <a:spcAft>
                <a:spcPts val="600"/>
              </a:spcAft>
              <a:buNone/>
              <a:defRPr/>
            </a:pPr>
            <a:r>
              <a:rPr lang="en-US" altLang="en-US" sz="1800" b="1" dirty="0" smtClean="0">
                <a:latin typeface="Arial" panose="020B0604020202020204" pitchFamily="34" charset="0"/>
                <a:cs typeface="Arial" panose="020B0604020202020204" pitchFamily="34" charset="0"/>
              </a:rPr>
              <a:t>15-16 B.A.M</a:t>
            </a:r>
            <a:r>
              <a:rPr lang="en-US" altLang="en-US" sz="1800" b="1" dirty="0">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student population:</a:t>
            </a:r>
            <a:endParaRPr lang="en-US" altLang="en-US" sz="1800" dirty="0">
              <a:latin typeface="Arial" panose="020B0604020202020204" pitchFamily="34" charset="0"/>
              <a:cs typeface="Arial" panose="020B0604020202020204" pitchFamily="34" charset="0"/>
            </a:endParaRPr>
          </a:p>
          <a:p>
            <a:pPr>
              <a:spcBef>
                <a:spcPts val="0"/>
              </a:spcBef>
              <a:spcAft>
                <a:spcPts val="600"/>
              </a:spcAft>
              <a:defRPr/>
            </a:pPr>
            <a:r>
              <a:rPr lang="en-US" altLang="en-US" sz="1800" b="1" dirty="0" smtClean="0">
                <a:latin typeface="Arial" panose="020B0604020202020204" pitchFamily="34" charset="0"/>
                <a:cs typeface="Arial" panose="020B0604020202020204" pitchFamily="34" charset="0"/>
              </a:rPr>
              <a:t>2,759 </a:t>
            </a:r>
            <a:r>
              <a:rPr lang="en-US" altLang="en-US" sz="1800" b="1" dirty="0">
                <a:latin typeface="Arial" panose="020B0604020202020204" pitchFamily="34" charset="0"/>
                <a:cs typeface="Arial" panose="020B0604020202020204" pitchFamily="34" charset="0"/>
              </a:rPr>
              <a:t>students </a:t>
            </a:r>
            <a:r>
              <a:rPr lang="en-US" altLang="en-US" sz="1800" dirty="0" smtClean="0">
                <a:latin typeface="Arial" panose="020B0604020202020204" pitchFamily="34" charset="0"/>
                <a:cs typeface="Arial" panose="020B0604020202020204" pitchFamily="34" charset="0"/>
              </a:rPr>
              <a:t>were served </a:t>
            </a:r>
            <a:r>
              <a:rPr lang="en-US" altLang="en-US" sz="1800" dirty="0">
                <a:latin typeface="Arial" panose="020B0604020202020204" pitchFamily="34" charset="0"/>
                <a:cs typeface="Arial" panose="020B0604020202020204" pitchFamily="34" charset="0"/>
              </a:rPr>
              <a:t>by 47 B.A.M. </a:t>
            </a:r>
            <a:r>
              <a:rPr lang="en-US" altLang="en-US" sz="1800" dirty="0" smtClean="0">
                <a:latin typeface="Arial" panose="020B0604020202020204" pitchFamily="34" charset="0"/>
                <a:cs typeface="Arial" panose="020B0604020202020204" pitchFamily="34" charset="0"/>
              </a:rPr>
              <a:t>counselors at </a:t>
            </a:r>
            <a:r>
              <a:rPr lang="en-US" altLang="en-US" sz="1800" b="1" dirty="0" smtClean="0">
                <a:latin typeface="Arial" panose="020B0604020202020204" pitchFamily="34" charset="0"/>
                <a:cs typeface="Arial" panose="020B0604020202020204" pitchFamily="34" charset="0"/>
              </a:rPr>
              <a:t>52 schools</a:t>
            </a:r>
            <a:endParaRPr lang="en-US" altLang="en-US" sz="1800" b="1" dirty="0">
              <a:latin typeface="Arial" panose="020B0604020202020204" pitchFamily="34" charset="0"/>
              <a:cs typeface="Arial" panose="020B0604020202020204" pitchFamily="34" charset="0"/>
            </a:endParaRPr>
          </a:p>
          <a:p>
            <a:pPr>
              <a:spcBef>
                <a:spcPts val="0"/>
              </a:spcBef>
              <a:spcAft>
                <a:spcPts val="600"/>
              </a:spcAft>
              <a:defRPr/>
            </a:pPr>
            <a:r>
              <a:rPr lang="en-US" altLang="en-US" sz="1800" b="1" dirty="0" smtClean="0">
                <a:latin typeface="Arial" panose="020B0604020202020204" pitchFamily="34" charset="0"/>
                <a:cs typeface="Arial" panose="020B0604020202020204" pitchFamily="34" charset="0"/>
              </a:rPr>
              <a:t>67%</a:t>
            </a:r>
            <a:r>
              <a:rPr lang="en-US" altLang="en-US" sz="1800" dirty="0" smtClean="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African American</a:t>
            </a:r>
          </a:p>
          <a:p>
            <a:pPr>
              <a:spcBef>
                <a:spcPts val="0"/>
              </a:spcBef>
              <a:spcAft>
                <a:spcPts val="600"/>
              </a:spcAft>
              <a:defRPr/>
            </a:pPr>
            <a:r>
              <a:rPr lang="en-US" altLang="en-US" sz="1800" b="1" dirty="0" smtClean="0">
                <a:latin typeface="Arial" panose="020B0604020202020204" pitchFamily="34" charset="0"/>
                <a:cs typeface="Arial" panose="020B0604020202020204" pitchFamily="34" charset="0"/>
              </a:rPr>
              <a:t>30%</a:t>
            </a:r>
            <a:r>
              <a:rPr lang="en-US" altLang="en-US" sz="1800" dirty="0" smtClean="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Latino</a:t>
            </a:r>
          </a:p>
          <a:p>
            <a:pPr>
              <a:spcBef>
                <a:spcPts val="0"/>
              </a:spcBef>
              <a:spcAft>
                <a:spcPts val="600"/>
              </a:spcAft>
              <a:defRPr/>
            </a:pPr>
            <a:r>
              <a:rPr lang="en-US" altLang="en-US" sz="1800" b="1" dirty="0">
                <a:latin typeface="Arial" panose="020B0604020202020204" pitchFamily="34" charset="0"/>
                <a:cs typeface="Arial" panose="020B0604020202020204" pitchFamily="34" charset="0"/>
              </a:rPr>
              <a:t>3%</a:t>
            </a:r>
            <a:r>
              <a:rPr lang="en-US" altLang="en-US" sz="1800" dirty="0">
                <a:latin typeface="Arial" panose="020B0604020202020204" pitchFamily="34" charset="0"/>
                <a:cs typeface="Arial" panose="020B0604020202020204" pitchFamily="34" charset="0"/>
              </a:rPr>
              <a:t> White, Asian, Multiracial, or Other ethnicity</a:t>
            </a:r>
          </a:p>
          <a:p>
            <a:pPr>
              <a:spcBef>
                <a:spcPts val="0"/>
              </a:spcBef>
              <a:spcAft>
                <a:spcPts val="600"/>
              </a:spcAft>
              <a:defRPr/>
            </a:pPr>
            <a:r>
              <a:rPr lang="en-US" altLang="en-US" sz="1800" b="1" dirty="0">
                <a:latin typeface="Arial" panose="020B0604020202020204" pitchFamily="34" charset="0"/>
                <a:cs typeface="Arial" panose="020B0604020202020204" pitchFamily="34" charset="0"/>
              </a:rPr>
              <a:t>95%</a:t>
            </a:r>
            <a:r>
              <a:rPr lang="en-US" altLang="en-US" sz="1800" dirty="0">
                <a:latin typeface="Arial" panose="020B0604020202020204" pitchFamily="34" charset="0"/>
                <a:cs typeface="Arial" panose="020B0604020202020204" pitchFamily="34" charset="0"/>
              </a:rPr>
              <a:t> eligible for free or reduced </a:t>
            </a:r>
            <a:r>
              <a:rPr lang="en-US" altLang="en-US" sz="1800" dirty="0" smtClean="0">
                <a:latin typeface="Arial" panose="020B0604020202020204" pitchFamily="34" charset="0"/>
                <a:cs typeface="Arial" panose="020B0604020202020204" pitchFamily="34" charset="0"/>
              </a:rPr>
              <a:t>lunch</a:t>
            </a:r>
          </a:p>
          <a:p>
            <a:pPr marL="0" indent="0">
              <a:spcBef>
                <a:spcPts val="0"/>
              </a:spcBef>
              <a:spcAft>
                <a:spcPts val="600"/>
              </a:spcAft>
              <a:buNone/>
              <a:defRPr/>
            </a:pPr>
            <a:endParaRPr lang="en-US" altLang="en-US" sz="1800" dirty="0" smtClean="0">
              <a:latin typeface="Arial" panose="020B0604020202020204" pitchFamily="34" charset="0"/>
              <a:cs typeface="Arial" panose="020B0604020202020204" pitchFamily="34" charset="0"/>
            </a:endParaRPr>
          </a:p>
          <a:p>
            <a:pPr marL="0" indent="0">
              <a:spcBef>
                <a:spcPts val="0"/>
              </a:spcBef>
              <a:spcAft>
                <a:spcPts val="600"/>
              </a:spcAft>
              <a:buNone/>
            </a:pPr>
            <a:r>
              <a:rPr lang="en-US" sz="1800" b="1" dirty="0" smtClean="0">
                <a:latin typeface="Arial" panose="020B0604020202020204" pitchFamily="34" charset="0"/>
                <a:cs typeface="Arial" panose="020B0604020202020204" pitchFamily="34" charset="0"/>
              </a:rPr>
              <a:t>Participants in the initial Crime Lab Study:</a:t>
            </a:r>
          </a:p>
          <a:p>
            <a:pPr marL="285750" indent="-285750">
              <a:spcBef>
                <a:spcPts val="0"/>
              </a:spcBef>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Have </a:t>
            </a:r>
            <a:r>
              <a:rPr lang="en-US" sz="1800" dirty="0">
                <a:latin typeface="Arial" panose="020B0604020202020204" pitchFamily="34" charset="0"/>
                <a:cs typeface="Arial" panose="020B0604020202020204" pitchFamily="34" charset="0"/>
              </a:rPr>
              <a:t>an </a:t>
            </a:r>
            <a:r>
              <a:rPr lang="en-US" sz="1800" b="1" dirty="0">
                <a:latin typeface="Arial" panose="020B0604020202020204" pitchFamily="34" charset="0"/>
                <a:cs typeface="Arial" panose="020B0604020202020204" pitchFamily="34" charset="0"/>
              </a:rPr>
              <a:t>average GPA of 1.7/4 (D) </a:t>
            </a:r>
            <a:r>
              <a:rPr lang="en-US" sz="1800" dirty="0">
                <a:latin typeface="Arial" panose="020B0604020202020204" pitchFamily="34" charset="0"/>
                <a:cs typeface="Arial" panose="020B0604020202020204" pitchFamily="34" charset="0"/>
              </a:rPr>
              <a:t>at program entry</a:t>
            </a:r>
            <a:endParaRPr lang="en-US" sz="1800" b="1" dirty="0">
              <a:latin typeface="Arial" panose="020B0604020202020204" pitchFamily="34" charset="0"/>
              <a:cs typeface="Arial" panose="020B0604020202020204" pitchFamily="34" charset="0"/>
            </a:endParaRPr>
          </a:p>
          <a:p>
            <a:pPr marL="285750" indent="-285750">
              <a:spcBef>
                <a:spcPts val="0"/>
              </a:spcBef>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Over 30</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of students </a:t>
            </a:r>
            <a:r>
              <a:rPr lang="en-US" sz="1800" b="1" dirty="0" smtClean="0">
                <a:latin typeface="Arial" panose="020B0604020202020204" pitchFamily="34" charset="0"/>
                <a:cs typeface="Arial" panose="020B0604020202020204" pitchFamily="34" charset="0"/>
              </a:rPr>
              <a:t>had </a:t>
            </a:r>
            <a:r>
              <a:rPr lang="en-US" sz="1800" b="1" dirty="0">
                <a:latin typeface="Arial" panose="020B0604020202020204" pitchFamily="34" charset="0"/>
                <a:cs typeface="Arial" panose="020B0604020202020204" pitchFamily="34" charset="0"/>
              </a:rPr>
              <a:t>been arrested</a:t>
            </a:r>
            <a:r>
              <a:rPr lang="en-US" sz="1800" dirty="0">
                <a:latin typeface="Arial" panose="020B0604020202020204" pitchFamily="34" charset="0"/>
                <a:cs typeface="Arial" panose="020B0604020202020204" pitchFamily="34" charset="0"/>
              </a:rPr>
              <a:t> at program entry</a:t>
            </a:r>
            <a:endParaRPr lang="en-US" sz="1800" b="1" dirty="0">
              <a:latin typeface="Arial" panose="020B0604020202020204" pitchFamily="34" charset="0"/>
              <a:cs typeface="Arial" panose="020B0604020202020204" pitchFamily="34" charset="0"/>
            </a:endParaRPr>
          </a:p>
          <a:p>
            <a:pPr marL="285750" indent="-285750">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More than </a:t>
            </a:r>
            <a:r>
              <a:rPr lang="en-US" sz="1800" b="1" dirty="0">
                <a:latin typeface="Arial" panose="020B0604020202020204" pitchFamily="34" charset="0"/>
                <a:cs typeface="Arial" panose="020B0604020202020204" pitchFamily="34" charset="0"/>
              </a:rPr>
              <a:t>50%  of students </a:t>
            </a:r>
            <a:r>
              <a:rPr lang="en-US" sz="1800" b="1" dirty="0" smtClean="0">
                <a:latin typeface="Arial" panose="020B0604020202020204" pitchFamily="34" charset="0"/>
                <a:cs typeface="Arial" panose="020B0604020202020204" pitchFamily="34" charset="0"/>
              </a:rPr>
              <a:t>were </a:t>
            </a:r>
            <a:r>
              <a:rPr lang="en-US" sz="1800" b="1" dirty="0">
                <a:latin typeface="Arial" panose="020B0604020202020204" pitchFamily="34" charset="0"/>
                <a:cs typeface="Arial" panose="020B0604020202020204" pitchFamily="34" charset="0"/>
              </a:rPr>
              <a:t>over-age </a:t>
            </a:r>
            <a:r>
              <a:rPr lang="en-US" sz="1800" dirty="0">
                <a:latin typeface="Arial" panose="020B0604020202020204" pitchFamily="34" charset="0"/>
                <a:cs typeface="Arial" panose="020B0604020202020204" pitchFamily="34" charset="0"/>
              </a:rPr>
              <a:t>for their grade</a:t>
            </a:r>
          </a:p>
          <a:p>
            <a:pPr>
              <a:spcBef>
                <a:spcPts val="0"/>
              </a:spcBef>
              <a:spcAft>
                <a:spcPts val="600"/>
              </a:spcAft>
              <a:defRPr/>
            </a:pPr>
            <a:endParaRPr lang="en-US" altLang="en-US" sz="1800" dirty="0" smtClean="0">
              <a:latin typeface="Arial" panose="020B0604020202020204" pitchFamily="34" charset="0"/>
              <a:cs typeface="Arial" panose="020B0604020202020204" pitchFamily="34" charset="0"/>
            </a:endParaRPr>
          </a:p>
        </p:txBody>
      </p:sp>
      <p:sp>
        <p:nvSpPr>
          <p:cNvPr id="7173" name="Slide Number Placeholder 4"/>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4F00B74-DD45-49D4-86F3-D46E51CF6E8A}" type="slidenum">
              <a:rPr lang="en-US" altLang="en-US" sz="1400">
                <a:latin typeface="Times New Roman" panose="02020603050405020304" pitchFamily="18" charset="0"/>
              </a:rPr>
              <a:pPr>
                <a:spcBef>
                  <a:spcPct val="0"/>
                </a:spcBef>
                <a:buFontTx/>
                <a:buNone/>
              </a:pPr>
              <a:t>3</a:t>
            </a:fld>
            <a:endParaRPr lang="en-US" altLang="en-US" sz="1400">
              <a:latin typeface="Times New Roman" panose="02020603050405020304" pitchFamily="18" charset="0"/>
            </a:endParaRPr>
          </a:p>
        </p:txBody>
      </p:sp>
      <p:pic>
        <p:nvPicPr>
          <p:cNvPr id="7" name="Picture 10" descr="H:\YG_logo_sets\YG_logo_sets\BAM\Black\YG_BAM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309" y="421451"/>
            <a:ext cx="1731660" cy="7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001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6061" y="1617897"/>
            <a:ext cx="3147455" cy="4466031"/>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spcBef>
                <a:spcPct val="0"/>
              </a:spcBef>
              <a:buNone/>
            </a:pPr>
            <a:r>
              <a:rPr lang="en-US" sz="2200" b="1" dirty="0" smtClean="0">
                <a:solidFill>
                  <a:schemeClr val="tx1"/>
                </a:solidFill>
                <a:latin typeface="Arial" panose="020B0604020202020204" pitchFamily="34" charset="0"/>
                <a:cs typeface="Arial" panose="020B0604020202020204" pitchFamily="34" charset="0"/>
              </a:rPr>
              <a:t>B.A.M. is a 2-year school-based program </a:t>
            </a:r>
            <a:r>
              <a:rPr lang="en-US" sz="2200" dirty="0" smtClean="0">
                <a:solidFill>
                  <a:schemeClr val="tx1"/>
                </a:solidFill>
                <a:latin typeface="Arial" panose="020B0604020202020204" pitchFamily="34" charset="0"/>
                <a:cs typeface="Arial" panose="020B0604020202020204" pitchFamily="34" charset="0"/>
              </a:rPr>
              <a:t>that guides young men to learn, internalize and practice social cognitive skills, make responsible decisions for their future and become positive members of their school and community.</a:t>
            </a:r>
            <a:endParaRPr lang="en-US" sz="22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3637571" y="1626741"/>
            <a:ext cx="1722079" cy="363168"/>
          </a:xfrm>
          <a:prstGeom prst="rect">
            <a:avLst/>
          </a:prstGeom>
          <a:solidFill>
            <a:schemeClr val="tx1"/>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bg1"/>
                </a:solidFill>
                <a:latin typeface="Arial" panose="020B0604020202020204" pitchFamily="34" charset="0"/>
                <a:cs typeface="Arial" panose="020B0604020202020204" pitchFamily="34" charset="0"/>
              </a:rPr>
              <a:t>B.A.M. Circles</a:t>
            </a:r>
            <a:endParaRPr lang="en-US"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5512734" y="1618934"/>
            <a:ext cx="3296950" cy="378782"/>
          </a:xfrm>
          <a:prstGeom prst="rect">
            <a:avLst/>
          </a:prstGeom>
          <a:solidFill>
            <a:schemeClr val="tx1"/>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B.A.M. Counselors</a:t>
            </a:r>
          </a:p>
        </p:txBody>
      </p:sp>
      <p:sp>
        <p:nvSpPr>
          <p:cNvPr id="12" name="Rectangle 11"/>
          <p:cNvSpPr/>
          <p:nvPr/>
        </p:nvSpPr>
        <p:spPr>
          <a:xfrm>
            <a:off x="8962768" y="1620998"/>
            <a:ext cx="2938261" cy="378782"/>
          </a:xfrm>
          <a:prstGeom prst="rect">
            <a:avLst/>
          </a:prstGeom>
          <a:solidFill>
            <a:schemeClr val="tx1"/>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B.A.M. Curriculum</a:t>
            </a:r>
          </a:p>
        </p:txBody>
      </p:sp>
      <p:sp>
        <p:nvSpPr>
          <p:cNvPr id="22" name="Rectangle 21"/>
          <p:cNvSpPr/>
          <p:nvPr/>
        </p:nvSpPr>
        <p:spPr>
          <a:xfrm>
            <a:off x="3637571" y="1989910"/>
            <a:ext cx="1722078" cy="4094020"/>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168275" indent="-168275">
              <a:spcAft>
                <a:spcPts val="6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Groups of 12-15 young men within a school</a:t>
            </a:r>
          </a:p>
          <a:p>
            <a:pPr marL="168275" indent="-168275">
              <a:spcAft>
                <a:spcPts val="6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Meet weekly during school in the </a:t>
            </a:r>
            <a:r>
              <a:rPr lang="en-US" sz="1400" dirty="0" smtClean="0">
                <a:solidFill>
                  <a:prstClr val="black"/>
                </a:solidFill>
                <a:latin typeface="Arial" panose="020B0604020202020204" pitchFamily="34" charset="0"/>
                <a:cs typeface="Arial" panose="020B0604020202020204" pitchFamily="34" charset="0"/>
              </a:rPr>
              <a:t>clinically safe groups </a:t>
            </a:r>
            <a:r>
              <a:rPr lang="en-US" sz="1400" dirty="0">
                <a:solidFill>
                  <a:prstClr val="black"/>
                </a:solidFill>
                <a:latin typeface="Arial" panose="020B0604020202020204" pitchFamily="34" charset="0"/>
                <a:cs typeface="Arial" panose="020B0604020202020204" pitchFamily="34" charset="0"/>
              </a:rPr>
              <a:t>for 2 years</a:t>
            </a:r>
          </a:p>
          <a:p>
            <a:pPr marL="168275" indent="-168275">
              <a:spcAft>
                <a:spcPts val="6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Create </a:t>
            </a:r>
            <a:r>
              <a:rPr lang="en-US" sz="1400" dirty="0" smtClean="0">
                <a:solidFill>
                  <a:prstClr val="black"/>
                </a:solidFill>
                <a:latin typeface="Arial" panose="020B0604020202020204" pitchFamily="34" charset="0"/>
                <a:cs typeface="Arial" panose="020B0604020202020204" pitchFamily="34" charset="0"/>
              </a:rPr>
              <a:t>positive </a:t>
            </a:r>
            <a:r>
              <a:rPr lang="en-US" sz="1400" dirty="0">
                <a:solidFill>
                  <a:prstClr val="black"/>
                </a:solidFill>
                <a:latin typeface="Arial" panose="020B0604020202020204" pitchFamily="34" charset="0"/>
                <a:cs typeface="Arial" panose="020B0604020202020204" pitchFamily="34" charset="0"/>
              </a:rPr>
              <a:t>peer </a:t>
            </a:r>
            <a:r>
              <a:rPr lang="en-US" sz="1400" dirty="0" smtClean="0">
                <a:solidFill>
                  <a:prstClr val="black"/>
                </a:solidFill>
                <a:latin typeface="Arial" panose="020B0604020202020204" pitchFamily="34" charset="0"/>
                <a:cs typeface="Arial" panose="020B0604020202020204" pitchFamily="34" charset="0"/>
              </a:rPr>
              <a:t>groups</a:t>
            </a:r>
            <a:endParaRPr lang="en-US" sz="1400" dirty="0">
              <a:solidFill>
                <a:prstClr val="black"/>
              </a:solidFill>
              <a:latin typeface="Arial" panose="020B0604020202020204" pitchFamily="34" charset="0"/>
              <a:cs typeface="Arial" panose="020B0604020202020204" pitchFamily="34" charset="0"/>
            </a:endParaRPr>
          </a:p>
          <a:p>
            <a:pPr marL="168275" indent="-168275">
              <a:spcAft>
                <a:spcPts val="6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Counselors use </a:t>
            </a:r>
            <a:r>
              <a:rPr lang="en-US" sz="1400" dirty="0" smtClean="0">
                <a:solidFill>
                  <a:prstClr val="black"/>
                </a:solidFill>
                <a:latin typeface="Arial" panose="020B0604020202020204" pitchFamily="34" charset="0"/>
                <a:cs typeface="Arial" panose="020B0604020202020204" pitchFamily="34" charset="0"/>
              </a:rPr>
              <a:t>check-ins, stories</a:t>
            </a:r>
            <a:r>
              <a:rPr lang="en-US" sz="1400" dirty="0">
                <a:solidFill>
                  <a:prstClr val="black"/>
                </a:solidFill>
                <a:latin typeface="Arial" panose="020B0604020202020204" pitchFamily="34" charset="0"/>
                <a:cs typeface="Arial" panose="020B0604020202020204" pitchFamily="34" charset="0"/>
              </a:rPr>
              <a:t>, role-playing, and group missions to teach the B.A.M. curriculum</a:t>
            </a:r>
          </a:p>
        </p:txBody>
      </p:sp>
      <p:sp>
        <p:nvSpPr>
          <p:cNvPr id="23" name="Rectangle 22"/>
          <p:cNvSpPr/>
          <p:nvPr/>
        </p:nvSpPr>
        <p:spPr>
          <a:xfrm>
            <a:off x="5512734" y="1999780"/>
            <a:ext cx="3296950" cy="4084149"/>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168275" indent="-168275">
              <a:spcAft>
                <a:spcPts val="6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Each counselor leads four groups (up to 60 total young men) within a school</a:t>
            </a:r>
          </a:p>
          <a:p>
            <a:pPr marL="168275" indent="-168275">
              <a:spcAft>
                <a:spcPts val="600"/>
              </a:spcAft>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Culturally competent counselors often reflect </a:t>
            </a:r>
            <a:r>
              <a:rPr lang="en-US" sz="1400" dirty="0">
                <a:solidFill>
                  <a:prstClr val="black"/>
                </a:solidFill>
                <a:latin typeface="Arial" panose="020B0604020202020204" pitchFamily="34" charset="0"/>
                <a:cs typeface="Arial" panose="020B0604020202020204" pitchFamily="34" charset="0"/>
              </a:rPr>
              <a:t>the demographic of the target population</a:t>
            </a:r>
          </a:p>
          <a:p>
            <a:pPr marL="168275" indent="-168275">
              <a:spcAft>
                <a:spcPts val="6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Trained in B.A.M. curriculum as well as clinical support practices</a:t>
            </a:r>
          </a:p>
          <a:p>
            <a:pPr marL="168275" indent="-168275">
              <a:spcAft>
                <a:spcPts val="6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Act as a positive male role model </a:t>
            </a:r>
          </a:p>
          <a:p>
            <a:pPr marL="168275" indent="-168275">
              <a:spcAft>
                <a:spcPts val="6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Responsibilities include:</a:t>
            </a:r>
          </a:p>
          <a:p>
            <a:pPr marL="349250" lvl="1" indent="-180975">
              <a:spcAft>
                <a:spcPts val="300"/>
              </a:spcAft>
              <a:buFont typeface="Calibri" panose="020F0502020204030204" pitchFamily="34" charset="0"/>
              <a:buChar char="‒"/>
            </a:pPr>
            <a:r>
              <a:rPr lang="en-US" sz="1400" dirty="0">
                <a:solidFill>
                  <a:prstClr val="black"/>
                </a:solidFill>
                <a:latin typeface="Arial" panose="020B0604020202020204" pitchFamily="34" charset="0"/>
                <a:cs typeface="Arial" panose="020B0604020202020204" pitchFamily="34" charset="0"/>
              </a:rPr>
              <a:t>Leading B.A.M circles</a:t>
            </a:r>
          </a:p>
          <a:p>
            <a:pPr marL="349250" lvl="1" indent="-180975">
              <a:spcAft>
                <a:spcPts val="300"/>
              </a:spcAft>
              <a:buFont typeface="Calibri" panose="020F0502020204030204" pitchFamily="34" charset="0"/>
              <a:buChar char="‒"/>
            </a:pPr>
            <a:r>
              <a:rPr lang="en-US" sz="1400" dirty="0">
                <a:solidFill>
                  <a:prstClr val="black"/>
                </a:solidFill>
                <a:latin typeface="Arial" panose="020B0604020202020204" pitchFamily="34" charset="0"/>
                <a:cs typeface="Arial" panose="020B0604020202020204" pitchFamily="34" charset="0"/>
              </a:rPr>
              <a:t>Holding one-on-one meetings to set personal and academic goals</a:t>
            </a:r>
          </a:p>
          <a:p>
            <a:pPr marL="349250" lvl="1" indent="-180975">
              <a:spcAft>
                <a:spcPts val="300"/>
              </a:spcAft>
              <a:buFont typeface="Calibri" panose="020F0502020204030204" pitchFamily="34" charset="0"/>
              <a:buChar char="‒"/>
            </a:pPr>
            <a:r>
              <a:rPr lang="en-US" sz="1400" dirty="0">
                <a:solidFill>
                  <a:prstClr val="black"/>
                </a:solidFill>
                <a:latin typeface="Arial" panose="020B0604020202020204" pitchFamily="34" charset="0"/>
                <a:cs typeface="Arial" panose="020B0604020202020204" pitchFamily="34" charset="0"/>
              </a:rPr>
              <a:t>Providing individual counseling</a:t>
            </a:r>
          </a:p>
          <a:p>
            <a:pPr marL="349250" lvl="1" indent="-180975">
              <a:spcAft>
                <a:spcPts val="300"/>
              </a:spcAft>
              <a:buFont typeface="Calibri" panose="020F0502020204030204" pitchFamily="34" charset="0"/>
              <a:buChar char="‒"/>
            </a:pPr>
            <a:r>
              <a:rPr lang="en-US" sz="1400" dirty="0">
                <a:solidFill>
                  <a:prstClr val="black"/>
                </a:solidFill>
                <a:latin typeface="Arial" panose="020B0604020202020204" pitchFamily="34" charset="0"/>
                <a:cs typeface="Arial" panose="020B0604020202020204" pitchFamily="34" charset="0"/>
              </a:rPr>
              <a:t>Model behavior that represent B.A.M. values</a:t>
            </a:r>
          </a:p>
        </p:txBody>
      </p:sp>
      <p:sp>
        <p:nvSpPr>
          <p:cNvPr id="24" name="Rectangle 23"/>
          <p:cNvSpPr/>
          <p:nvPr/>
        </p:nvSpPr>
        <p:spPr>
          <a:xfrm>
            <a:off x="8962768" y="1989909"/>
            <a:ext cx="2938261" cy="4094020"/>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spcAft>
                <a:spcPts val="600"/>
              </a:spcAft>
            </a:pPr>
            <a:r>
              <a:rPr lang="en-US" sz="1400" dirty="0">
                <a:solidFill>
                  <a:prstClr val="black"/>
                </a:solidFill>
                <a:latin typeface="Arial" panose="020B0604020202020204" pitchFamily="34" charset="0"/>
                <a:cs typeface="Arial" panose="020B0604020202020204" pitchFamily="34" charset="0"/>
              </a:rPr>
              <a:t>Designed, tested and codified practice engaging young men in learning, practicing, and internalizing B.A.M.’s six core values: </a:t>
            </a:r>
          </a:p>
          <a:p>
            <a:pPr marL="168275" indent="-168275">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Integrity</a:t>
            </a:r>
          </a:p>
          <a:p>
            <a:pPr marL="168275" indent="-168275">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Self-determination</a:t>
            </a:r>
          </a:p>
          <a:p>
            <a:pPr marL="168275" indent="-168275">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Accountability</a:t>
            </a:r>
          </a:p>
          <a:p>
            <a:pPr marL="168275" indent="-168275">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Respect for womanhood</a:t>
            </a:r>
          </a:p>
          <a:p>
            <a:pPr marL="168275" indent="-168275">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Positive anger expression</a:t>
            </a:r>
          </a:p>
          <a:p>
            <a:pPr marL="168275" indent="-168275">
              <a:spcAft>
                <a:spcPts val="6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Visionary goal-setting</a:t>
            </a:r>
          </a:p>
          <a:p>
            <a:pPr>
              <a:spcAft>
                <a:spcPts val="600"/>
              </a:spcAft>
            </a:pPr>
            <a:r>
              <a:rPr lang="en-US" sz="1400" dirty="0" smtClean="0">
                <a:solidFill>
                  <a:prstClr val="black"/>
                </a:solidFill>
                <a:latin typeface="Arial" panose="020B0604020202020204" pitchFamily="34" charset="0"/>
                <a:cs typeface="Arial" panose="020B0604020202020204" pitchFamily="34" charset="0"/>
              </a:rPr>
              <a:t>Develops social cognitive skills, including: self-awareness, emotional regulation, responsible decision making and social awareness that </a:t>
            </a:r>
            <a:r>
              <a:rPr lang="en-US" sz="1400" dirty="0">
                <a:solidFill>
                  <a:prstClr val="black"/>
                </a:solidFill>
                <a:latin typeface="Arial" panose="020B0604020202020204" pitchFamily="34" charset="0"/>
                <a:cs typeface="Arial" panose="020B0604020202020204" pitchFamily="34" charset="0"/>
              </a:rPr>
              <a:t>deters criminal involvement and </a:t>
            </a:r>
            <a:r>
              <a:rPr lang="en-US" sz="1400" dirty="0" smtClean="0">
                <a:solidFill>
                  <a:prstClr val="black"/>
                </a:solidFill>
                <a:latin typeface="Arial" panose="020B0604020202020204" pitchFamily="34" charset="0"/>
                <a:cs typeface="Arial" panose="020B0604020202020204" pitchFamily="34" charset="0"/>
              </a:rPr>
              <a:t>increases school engagement</a:t>
            </a:r>
            <a:endParaRPr lang="en-US" sz="1400"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2987645" y="619589"/>
            <a:ext cx="645512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BAM Program </a:t>
            </a:r>
            <a:r>
              <a:rPr lang="en-US" sz="3200" b="1" dirty="0" smtClean="0">
                <a:latin typeface="Arial" panose="020B0604020202020204" pitchFamily="34" charset="0"/>
                <a:cs typeface="Arial" panose="020B0604020202020204" pitchFamily="34" charset="0"/>
              </a:rPr>
              <a:t>Model</a:t>
            </a:r>
            <a:endParaRPr lang="en-US" sz="3200" dirty="0"/>
          </a:p>
        </p:txBody>
      </p:sp>
      <p:pic>
        <p:nvPicPr>
          <p:cNvPr id="18" name="Picture 17"/>
          <p:cNvPicPr>
            <a:picLocks noChangeAspect="1"/>
          </p:cNvPicPr>
          <p:nvPr/>
        </p:nvPicPr>
        <p:blipFill>
          <a:blip r:embed="rId3"/>
          <a:stretch>
            <a:fillRect/>
          </a:stretch>
        </p:blipFill>
        <p:spPr>
          <a:xfrm>
            <a:off x="10001469" y="530944"/>
            <a:ext cx="1731414" cy="762066"/>
          </a:xfrm>
          <a:prstGeom prst="rect">
            <a:avLst/>
          </a:prstGeom>
        </p:spPr>
      </p:pic>
    </p:spTree>
    <p:extLst>
      <p:ext uri="{BB962C8B-B14F-4D97-AF65-F5344CB8AC3E}">
        <p14:creationId xmlns:p14="http://schemas.microsoft.com/office/powerpoint/2010/main" val="2946053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Selects for Program Posters\ERNEST EDITS\BAM\Integrit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2969488" cy="3336324"/>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611256" y="18534"/>
            <a:ext cx="2969489" cy="3336325"/>
          </a:xfrm>
          <a:prstGeom prst="rect">
            <a:avLst/>
          </a:prstGeom>
        </p:spPr>
      </p:pic>
      <p:pic>
        <p:nvPicPr>
          <p:cNvPr id="6" name="Picture 5" descr="H:\Selects for Program Posters\ERNEST EDITS\BAM\Self-Determinatio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2512" y="-2"/>
            <a:ext cx="2969488" cy="3354861"/>
          </a:xfrm>
          <a:prstGeom prst="rect">
            <a:avLst/>
          </a:prstGeom>
          <a:noFill/>
          <a:ln>
            <a:noFill/>
          </a:ln>
        </p:spPr>
      </p:pic>
      <p:pic>
        <p:nvPicPr>
          <p:cNvPr id="7" name="Picture 6" descr="H:\Selects for Program Posters\ERNEST EDITS\BAM\PA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608173"/>
            <a:ext cx="2969488" cy="3249827"/>
          </a:xfrm>
          <a:prstGeom prst="rect">
            <a:avLst/>
          </a:prstGeom>
          <a:noFill/>
          <a:ln>
            <a:noFill/>
          </a:ln>
        </p:spPr>
      </p:pic>
      <p:pic>
        <p:nvPicPr>
          <p:cNvPr id="8" name="Picture 7" descr="H:\Selects for Program Posters\ERNEST EDITS\BAM\RespectforWomanhood.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1256" y="3608172"/>
            <a:ext cx="2969489" cy="3249828"/>
          </a:xfrm>
          <a:prstGeom prst="rect">
            <a:avLst/>
          </a:prstGeom>
          <a:noFill/>
          <a:ln>
            <a:noFill/>
          </a:ln>
        </p:spPr>
      </p:pic>
      <p:pic>
        <p:nvPicPr>
          <p:cNvPr id="9" name="Picture 8" descr="H:\Selects for Program Posters\ERNEST EDITS\BAM\VisionaryGoals.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22512" y="3608172"/>
            <a:ext cx="2969488" cy="3249828"/>
          </a:xfrm>
          <a:prstGeom prst="rect">
            <a:avLst/>
          </a:prstGeom>
          <a:noFill/>
          <a:ln>
            <a:noFill/>
          </a:ln>
        </p:spPr>
      </p:pic>
      <p:sp>
        <p:nvSpPr>
          <p:cNvPr id="10" name="TextBox 9"/>
          <p:cNvSpPr txBox="1"/>
          <p:nvPr/>
        </p:nvSpPr>
        <p:spPr>
          <a:xfrm>
            <a:off x="7950338" y="30282"/>
            <a:ext cx="741406" cy="7478970"/>
          </a:xfrm>
          <a:prstGeom prst="rect">
            <a:avLst/>
          </a:prstGeom>
          <a:noFill/>
        </p:spPr>
        <p:txBody>
          <a:bodyPr wrap="square" rtlCol="0">
            <a:spAutoFit/>
          </a:bodyPr>
          <a:lstStyle/>
          <a:p>
            <a:pPr algn="ctr"/>
            <a:r>
              <a:rPr lang="en-US" sz="4000" b="1" dirty="0" smtClean="0">
                <a:latin typeface="Arial" panose="020B0604020202020204" pitchFamily="34" charset="0"/>
                <a:cs typeface="Arial" panose="020B0604020202020204" pitchFamily="34" charset="0"/>
              </a:rPr>
              <a:t>CORE</a:t>
            </a:r>
          </a:p>
          <a:p>
            <a:pPr algn="ctr"/>
            <a:r>
              <a:rPr lang="en-US" sz="4000" b="1" dirty="0" smtClean="0">
                <a:latin typeface="Arial" panose="020B0604020202020204" pitchFamily="34" charset="0"/>
                <a:cs typeface="Arial" panose="020B0604020202020204" pitchFamily="34" charset="0"/>
              </a:rPr>
              <a:t> VALUES</a:t>
            </a:r>
          </a:p>
          <a:p>
            <a:pPr algn="ctr"/>
            <a:endParaRPr lang="en-US" sz="4000" b="1" dirty="0" smtClean="0">
              <a:latin typeface="Raleway" panose="020B0003030101060003" pitchFamily="34" charset="0"/>
            </a:endParaRPr>
          </a:p>
        </p:txBody>
      </p:sp>
      <p:sp>
        <p:nvSpPr>
          <p:cNvPr id="11" name="TextBox 10"/>
          <p:cNvSpPr txBox="1"/>
          <p:nvPr/>
        </p:nvSpPr>
        <p:spPr>
          <a:xfrm>
            <a:off x="3414631" y="-687"/>
            <a:ext cx="741406" cy="7201972"/>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B</a:t>
            </a:r>
          </a:p>
          <a:p>
            <a:pPr algn="ctr"/>
            <a:r>
              <a:rPr lang="en-US" sz="3200" b="1" dirty="0" smtClean="0">
                <a:latin typeface="Arial" panose="020B0604020202020204" pitchFamily="34" charset="0"/>
                <a:cs typeface="Arial" panose="020B0604020202020204" pitchFamily="34" charset="0"/>
              </a:rPr>
              <a:t>E</a:t>
            </a:r>
          </a:p>
          <a:p>
            <a:pPr algn="ctr"/>
            <a:r>
              <a:rPr lang="en-US" sz="3200" b="1" dirty="0" smtClean="0">
                <a:latin typeface="Arial" panose="020B0604020202020204" pitchFamily="34" charset="0"/>
                <a:cs typeface="Arial" panose="020B0604020202020204" pitchFamily="34" charset="0"/>
              </a:rPr>
              <a:t>C</a:t>
            </a:r>
          </a:p>
          <a:p>
            <a:pPr algn="ctr"/>
            <a:r>
              <a:rPr lang="en-US" sz="3200" b="1" dirty="0" smtClean="0">
                <a:latin typeface="Arial" panose="020B0604020202020204" pitchFamily="34" charset="0"/>
                <a:cs typeface="Arial" panose="020B0604020202020204" pitchFamily="34" charset="0"/>
              </a:rPr>
              <a:t>O</a:t>
            </a:r>
          </a:p>
          <a:p>
            <a:pPr algn="ctr"/>
            <a:r>
              <a:rPr lang="en-US" sz="3200" b="1" dirty="0" smtClean="0">
                <a:latin typeface="Arial" panose="020B0604020202020204" pitchFamily="34" charset="0"/>
                <a:cs typeface="Arial" panose="020B0604020202020204" pitchFamily="34" charset="0"/>
              </a:rPr>
              <a:t>M</a:t>
            </a:r>
          </a:p>
          <a:p>
            <a:pPr algn="ctr"/>
            <a:r>
              <a:rPr lang="en-US" sz="3200" b="1" dirty="0" smtClean="0">
                <a:latin typeface="Arial" panose="020B0604020202020204" pitchFamily="34" charset="0"/>
                <a:cs typeface="Arial" panose="020B0604020202020204" pitchFamily="34" charset="0"/>
              </a:rPr>
              <a:t>I</a:t>
            </a:r>
          </a:p>
          <a:p>
            <a:pPr algn="ctr"/>
            <a:r>
              <a:rPr lang="en-US" sz="3200" b="1" dirty="0" smtClean="0">
                <a:latin typeface="Arial" panose="020B0604020202020204" pitchFamily="34" charset="0"/>
                <a:cs typeface="Arial" panose="020B0604020202020204" pitchFamily="34" charset="0"/>
              </a:rPr>
              <a:t>NG</a:t>
            </a:r>
          </a:p>
          <a:p>
            <a:pPr algn="ctr"/>
            <a:endParaRPr lang="en-US" sz="3200" b="1" dirty="0" smtClean="0">
              <a:latin typeface="Arial" panose="020B0604020202020204" pitchFamily="34" charset="0"/>
              <a:cs typeface="Arial" panose="020B0604020202020204" pitchFamily="34" charset="0"/>
            </a:endParaRPr>
          </a:p>
          <a:p>
            <a:pPr algn="ctr"/>
            <a:r>
              <a:rPr lang="en-US" sz="3200" b="1" dirty="0" smtClean="0">
                <a:latin typeface="Arial" panose="020B0604020202020204" pitchFamily="34" charset="0"/>
                <a:cs typeface="Arial" panose="020B0604020202020204" pitchFamily="34" charset="0"/>
              </a:rPr>
              <a:t>A</a:t>
            </a:r>
          </a:p>
          <a:p>
            <a:pPr algn="ctr"/>
            <a:endParaRPr lang="en-US" sz="3200" b="1" dirty="0" smtClean="0">
              <a:latin typeface="Arial" panose="020B0604020202020204" pitchFamily="34" charset="0"/>
              <a:cs typeface="Arial" panose="020B0604020202020204" pitchFamily="34" charset="0"/>
            </a:endParaRPr>
          </a:p>
          <a:p>
            <a:pPr algn="ctr"/>
            <a:r>
              <a:rPr lang="en-US" sz="3200" b="1" dirty="0" smtClean="0">
                <a:latin typeface="Arial" panose="020B0604020202020204" pitchFamily="34" charset="0"/>
                <a:cs typeface="Arial" panose="020B0604020202020204" pitchFamily="34" charset="0"/>
              </a:rPr>
              <a:t>M</a:t>
            </a:r>
          </a:p>
          <a:p>
            <a:pPr algn="ctr"/>
            <a:r>
              <a:rPr lang="en-US" sz="3200" b="1" dirty="0" smtClean="0">
                <a:latin typeface="Arial" panose="020B0604020202020204" pitchFamily="34" charset="0"/>
                <a:cs typeface="Arial" panose="020B0604020202020204" pitchFamily="34" charset="0"/>
              </a:rPr>
              <a:t>A</a:t>
            </a:r>
          </a:p>
          <a:p>
            <a:pPr algn="ctr"/>
            <a:r>
              <a:rPr lang="en-US" sz="3200" b="1" dirty="0" smtClean="0">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2851372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52406" y="1840443"/>
            <a:ext cx="11380558" cy="4274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82508" y="1514626"/>
            <a:ext cx="3614748"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Outcome</a:t>
            </a:r>
          </a:p>
        </p:txBody>
      </p:sp>
      <p:sp>
        <p:nvSpPr>
          <p:cNvPr id="7" name="TextBox 6"/>
          <p:cNvSpPr txBox="1"/>
          <p:nvPr/>
        </p:nvSpPr>
        <p:spPr>
          <a:xfrm>
            <a:off x="3528062" y="1461571"/>
            <a:ext cx="3614748"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Measure</a:t>
            </a:r>
          </a:p>
        </p:txBody>
      </p:sp>
      <p:sp>
        <p:nvSpPr>
          <p:cNvPr id="8" name="TextBox 7"/>
          <p:cNvSpPr txBox="1"/>
          <p:nvPr/>
        </p:nvSpPr>
        <p:spPr>
          <a:xfrm>
            <a:off x="352406" y="2015001"/>
            <a:ext cx="3614748"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Increase social emotional skills</a:t>
            </a:r>
          </a:p>
          <a:p>
            <a:pPr marL="119063" indent="-119063">
              <a:buFont typeface="Arial"/>
              <a:buChar char="•"/>
            </a:pPr>
            <a:r>
              <a:rPr lang="en-US" sz="1400" dirty="0">
                <a:latin typeface="Arial" panose="020B0604020202020204" pitchFamily="34" charset="0"/>
                <a:cs typeface="Arial" panose="020B0604020202020204" pitchFamily="34" charset="0"/>
              </a:rPr>
              <a:t>Emotional regulation </a:t>
            </a:r>
          </a:p>
          <a:p>
            <a:pPr marL="119063" indent="-119063">
              <a:buFont typeface="Arial"/>
              <a:buChar char="•"/>
            </a:pPr>
            <a:r>
              <a:rPr lang="en-US" sz="1400" dirty="0">
                <a:latin typeface="Arial" panose="020B0604020202020204" pitchFamily="34" charset="0"/>
                <a:cs typeface="Arial" panose="020B0604020202020204" pitchFamily="34" charset="0"/>
              </a:rPr>
              <a:t>Long-term internalization of BAM values that influence decision making</a:t>
            </a:r>
          </a:p>
        </p:txBody>
      </p:sp>
      <p:sp>
        <p:nvSpPr>
          <p:cNvPr id="9" name="TextBox 8"/>
          <p:cNvSpPr txBox="1"/>
          <p:nvPr/>
        </p:nvSpPr>
        <p:spPr>
          <a:xfrm>
            <a:off x="352406" y="4609592"/>
            <a:ext cx="3614748"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Reduce destructive behaviors</a:t>
            </a:r>
          </a:p>
          <a:p>
            <a:pPr marL="119063" indent="-119063">
              <a:buFont typeface="Arial"/>
              <a:buChar char="•"/>
            </a:pPr>
            <a:r>
              <a:rPr lang="en-US" sz="1400" dirty="0">
                <a:latin typeface="Arial" panose="020B0604020202020204" pitchFamily="34" charset="0"/>
                <a:cs typeface="Arial" panose="020B0604020202020204" pitchFamily="34" charset="0"/>
              </a:rPr>
              <a:t>Violence</a:t>
            </a:r>
          </a:p>
          <a:p>
            <a:pPr marL="119063" indent="-119063">
              <a:buFont typeface="Arial"/>
              <a:buChar char="•"/>
            </a:pPr>
            <a:r>
              <a:rPr lang="en-US" sz="1400" dirty="0">
                <a:latin typeface="Arial" panose="020B0604020202020204" pitchFamily="34" charset="0"/>
                <a:cs typeface="Arial" panose="020B0604020202020204" pitchFamily="34" charset="0"/>
              </a:rPr>
              <a:t>Criminal </a:t>
            </a:r>
            <a:r>
              <a:rPr lang="en-US" sz="1400" dirty="0" smtClean="0">
                <a:latin typeface="Arial" panose="020B0604020202020204" pitchFamily="34" charset="0"/>
                <a:cs typeface="Arial" panose="020B0604020202020204" pitchFamily="34" charset="0"/>
              </a:rPr>
              <a:t>behavior</a:t>
            </a:r>
            <a:endParaRPr lang="en-US" sz="1400" dirty="0">
              <a:latin typeface="Arial" panose="020B0604020202020204" pitchFamily="34" charset="0"/>
              <a:cs typeface="Arial" panose="020B0604020202020204" pitchFamily="34" charset="0"/>
            </a:endParaRPr>
          </a:p>
        </p:txBody>
      </p:sp>
      <p:sp>
        <p:nvSpPr>
          <p:cNvPr id="10" name="Right Arrow 9"/>
          <p:cNvSpPr/>
          <p:nvPr/>
        </p:nvSpPr>
        <p:spPr>
          <a:xfrm>
            <a:off x="3906449" y="2151698"/>
            <a:ext cx="271451" cy="514350"/>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ight Arrow 10"/>
          <p:cNvSpPr/>
          <p:nvPr/>
        </p:nvSpPr>
        <p:spPr>
          <a:xfrm>
            <a:off x="3951074" y="3368566"/>
            <a:ext cx="271451" cy="514350"/>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Right Arrow 11"/>
          <p:cNvSpPr/>
          <p:nvPr/>
        </p:nvSpPr>
        <p:spPr>
          <a:xfrm>
            <a:off x="3949897" y="4623681"/>
            <a:ext cx="271451" cy="514350"/>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TextBox 12"/>
          <p:cNvSpPr txBox="1"/>
          <p:nvPr/>
        </p:nvSpPr>
        <p:spPr>
          <a:xfrm>
            <a:off x="4349471" y="1997788"/>
            <a:ext cx="2326751" cy="523220"/>
          </a:xfrm>
          <a:prstGeom prst="rect">
            <a:avLst/>
          </a:prstGeom>
          <a:noFill/>
        </p:spPr>
        <p:txBody>
          <a:bodyPr wrap="square" rtlCol="0">
            <a:spAutoFit/>
          </a:bodyPr>
          <a:lstStyle/>
          <a:p>
            <a:pPr marL="119063" indent="-119063">
              <a:buFont typeface="Arial"/>
              <a:buChar char="•"/>
            </a:pPr>
            <a:r>
              <a:rPr lang="en-US" sz="1400" dirty="0">
                <a:latin typeface="Arial" panose="020B0604020202020204" pitchFamily="34" charset="0"/>
                <a:cs typeface="Arial" panose="020B0604020202020204" pitchFamily="34" charset="0"/>
              </a:rPr>
              <a:t>Pre/post </a:t>
            </a:r>
            <a:r>
              <a:rPr lang="en-US" sz="1400" dirty="0" smtClean="0">
                <a:latin typeface="Arial" panose="020B0604020202020204" pitchFamily="34" charset="0"/>
                <a:cs typeface="Arial" panose="020B0604020202020204" pitchFamily="34" charset="0"/>
              </a:rPr>
              <a:t>Development Asset Profile</a:t>
            </a:r>
            <a:endParaRPr lang="en-US" sz="1400" dirty="0">
              <a:latin typeface="Arial" panose="020B0604020202020204" pitchFamily="34" charset="0"/>
              <a:cs typeface="Arial" panose="020B0604020202020204" pitchFamily="34" charset="0"/>
            </a:endParaRPr>
          </a:p>
        </p:txBody>
      </p:sp>
      <p:sp>
        <p:nvSpPr>
          <p:cNvPr id="14" name="TextBox 13"/>
          <p:cNvSpPr txBox="1"/>
          <p:nvPr/>
        </p:nvSpPr>
        <p:spPr>
          <a:xfrm>
            <a:off x="4377779" y="4656049"/>
            <a:ext cx="2573864" cy="738664"/>
          </a:xfrm>
          <a:prstGeom prst="rect">
            <a:avLst/>
          </a:prstGeom>
          <a:noFill/>
        </p:spPr>
        <p:txBody>
          <a:bodyPr wrap="square" rtlCol="0">
            <a:spAutoFit/>
          </a:bodyPr>
          <a:lstStyle/>
          <a:p>
            <a:pPr marL="119063" indent="-119063">
              <a:buFont typeface="Arial"/>
              <a:buChar char="•"/>
            </a:pPr>
            <a:r>
              <a:rPr lang="en-US" sz="1400" dirty="0" smtClean="0">
                <a:latin typeface="Arial" panose="020B0604020202020204" pitchFamily="34" charset="0"/>
                <a:cs typeface="Arial" panose="020B0604020202020204" pitchFamily="34" charset="0"/>
              </a:rPr>
              <a:t>Arrest data </a:t>
            </a:r>
            <a:r>
              <a:rPr lang="en-US" sz="1400" dirty="0">
                <a:latin typeface="Arial" panose="020B0604020202020204" pitchFamily="34" charset="0"/>
                <a:cs typeface="Arial" panose="020B0604020202020204" pitchFamily="34" charset="0"/>
              </a:rPr>
              <a:t>relative to frequency of violence</a:t>
            </a:r>
            <a:r>
              <a:rPr lang="en-US" sz="1400" dirty="0" smtClean="0">
                <a:latin typeface="Arial" panose="020B0604020202020204" pitchFamily="34" charset="0"/>
                <a:cs typeface="Arial" panose="020B0604020202020204" pitchFamily="34" charset="0"/>
              </a:rPr>
              <a:t>, other arrests, </a:t>
            </a:r>
            <a:r>
              <a:rPr lang="en-US" sz="1400" dirty="0">
                <a:latin typeface="Arial" panose="020B0604020202020204" pitchFamily="34" charset="0"/>
                <a:cs typeface="Arial" panose="020B0604020202020204" pitchFamily="34" charset="0"/>
              </a:rPr>
              <a:t>suspensions, etc.</a:t>
            </a:r>
          </a:p>
        </p:txBody>
      </p:sp>
      <p:sp>
        <p:nvSpPr>
          <p:cNvPr id="15" name="TextBox 14"/>
          <p:cNvSpPr txBox="1"/>
          <p:nvPr/>
        </p:nvSpPr>
        <p:spPr>
          <a:xfrm>
            <a:off x="4349471" y="3225022"/>
            <a:ext cx="3614748" cy="738664"/>
          </a:xfrm>
          <a:prstGeom prst="rect">
            <a:avLst/>
          </a:prstGeom>
          <a:noFill/>
        </p:spPr>
        <p:txBody>
          <a:bodyPr wrap="square" rtlCol="0">
            <a:spAutoFit/>
          </a:bodyPr>
          <a:lstStyle/>
          <a:p>
            <a:pPr marL="119063" indent="-119063">
              <a:buFont typeface="Arial"/>
              <a:buChar char="•"/>
            </a:pPr>
            <a:r>
              <a:rPr lang="en-US" sz="1400" dirty="0">
                <a:latin typeface="Arial" panose="020B0604020202020204" pitchFamily="34" charset="0"/>
                <a:cs typeface="Arial" panose="020B0604020202020204" pitchFamily="34" charset="0"/>
              </a:rPr>
              <a:t>Dropout rates</a:t>
            </a:r>
          </a:p>
          <a:p>
            <a:pPr marL="119063" indent="-119063">
              <a:buFont typeface="Arial"/>
              <a:buChar char="•"/>
            </a:pPr>
            <a:r>
              <a:rPr lang="en-US" sz="1400" dirty="0">
                <a:latin typeface="Arial" panose="020B0604020202020204" pitchFamily="34" charset="0"/>
                <a:cs typeface="Arial" panose="020B0604020202020204" pitchFamily="34" charset="0"/>
              </a:rPr>
              <a:t>Grades </a:t>
            </a:r>
          </a:p>
          <a:p>
            <a:pPr marL="119063" indent="-119063">
              <a:buFont typeface="Arial"/>
              <a:buChar char="•"/>
            </a:pPr>
            <a:r>
              <a:rPr lang="en-US" sz="1400" dirty="0">
                <a:latin typeface="Arial" panose="020B0604020202020204" pitchFamily="34" charset="0"/>
                <a:cs typeface="Arial" panose="020B0604020202020204" pitchFamily="34" charset="0"/>
              </a:rPr>
              <a:t>Promotion to next grade</a:t>
            </a:r>
          </a:p>
        </p:txBody>
      </p:sp>
      <p:cxnSp>
        <p:nvCxnSpPr>
          <p:cNvPr id="16" name="Straight Connector 15"/>
          <p:cNvCxnSpPr/>
          <p:nvPr/>
        </p:nvCxnSpPr>
        <p:spPr>
          <a:xfrm>
            <a:off x="352406" y="4623681"/>
            <a:ext cx="11265719"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1701" y="3444447"/>
            <a:ext cx="361474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Increase school engagement</a:t>
            </a:r>
            <a:endParaRPr lang="en-US" sz="1400" dirty="0">
              <a:latin typeface="Arial" panose="020B0604020202020204" pitchFamily="34" charset="0"/>
              <a:cs typeface="Arial" panose="020B0604020202020204" pitchFamily="34" charset="0"/>
            </a:endParaRPr>
          </a:p>
        </p:txBody>
      </p:sp>
      <p:cxnSp>
        <p:nvCxnSpPr>
          <p:cNvPr id="18" name="Straight Connector 17"/>
          <p:cNvCxnSpPr/>
          <p:nvPr/>
        </p:nvCxnSpPr>
        <p:spPr>
          <a:xfrm>
            <a:off x="352406" y="3000274"/>
            <a:ext cx="11265719"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Program Impact</a:t>
            </a:r>
            <a:endParaRPr lang="en-US" b="1" dirty="0">
              <a:latin typeface="Arial" panose="020B0604020202020204" pitchFamily="34" charset="0"/>
              <a:cs typeface="Arial" panose="020B0604020202020204" pitchFamily="34" charset="0"/>
            </a:endParaRPr>
          </a:p>
        </p:txBody>
      </p:sp>
      <p:pic>
        <p:nvPicPr>
          <p:cNvPr id="21" name="Picture 10" descr="H:\YG_logo_sets\YG_logo_sets\BAM\Black\YG_BAM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309" y="421451"/>
            <a:ext cx="1731660" cy="7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362269" y="1501889"/>
            <a:ext cx="3614748"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Results to Date</a:t>
            </a:r>
            <a:endParaRPr lang="en-US" sz="1600" b="1" dirty="0">
              <a:latin typeface="Arial" panose="020B0604020202020204" pitchFamily="34" charset="0"/>
              <a:cs typeface="Arial" panose="020B0604020202020204" pitchFamily="34" charset="0"/>
            </a:endParaRPr>
          </a:p>
        </p:txBody>
      </p:sp>
      <p:sp>
        <p:nvSpPr>
          <p:cNvPr id="28" name="TextBox 27"/>
          <p:cNvSpPr txBox="1"/>
          <p:nvPr/>
        </p:nvSpPr>
        <p:spPr>
          <a:xfrm>
            <a:off x="7362269" y="2998968"/>
            <a:ext cx="4579660" cy="1600438"/>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18% Increase in High School Graduation Rate*</a:t>
            </a:r>
          </a:p>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88% of B.A.M. participants passed at least </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r>
              <a:rPr lang="en-US" sz="1400" baseline="-250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 of their core </a:t>
            </a:r>
            <a:r>
              <a:rPr lang="en-US" sz="1400" dirty="0" smtClean="0">
                <a:latin typeface="Arial" panose="020B0604020202020204" pitchFamily="34" charset="0"/>
                <a:cs typeface="Arial" panose="020B0604020202020204" pitchFamily="34" charset="0"/>
              </a:rPr>
              <a:t>classes </a:t>
            </a:r>
          </a:p>
          <a:p>
            <a:pPr marL="285750" indent="-285750" fontAlgn="base">
              <a:buFont typeface="Arial" panose="020B0604020202020204" pitchFamily="34" charset="0"/>
              <a:buChar char="•"/>
            </a:pPr>
            <a:r>
              <a:rPr lang="en-US" sz="1400" dirty="0" smtClean="0">
                <a:latin typeface="Arial" panose="020B0604020202020204" pitchFamily="34" charset="0"/>
                <a:cs typeface="Arial" panose="020B0604020202020204" pitchFamily="34" charset="0"/>
              </a:rPr>
              <a:t>96</a:t>
            </a:r>
            <a:r>
              <a:rPr lang="en-US" sz="1400" dirty="0">
                <a:latin typeface="Arial" panose="020B0604020202020204" pitchFamily="34" charset="0"/>
                <a:cs typeface="Arial" panose="020B0604020202020204" pitchFamily="34" charset="0"/>
              </a:rPr>
              <a:t>% of B.A.M. </a:t>
            </a:r>
            <a:r>
              <a:rPr lang="en-US" sz="1400" dirty="0" smtClean="0">
                <a:latin typeface="Arial" panose="020B0604020202020204" pitchFamily="34" charset="0"/>
                <a:cs typeface="Arial" panose="020B0604020202020204" pitchFamily="34" charset="0"/>
              </a:rPr>
              <a:t>participants </a:t>
            </a:r>
            <a:r>
              <a:rPr lang="en-US" sz="1400" dirty="0">
                <a:latin typeface="Arial" panose="020B0604020202020204" pitchFamily="34" charset="0"/>
                <a:cs typeface="Arial" panose="020B0604020202020204" pitchFamily="34" charset="0"/>
              </a:rPr>
              <a:t>promoted to </a:t>
            </a:r>
            <a:r>
              <a:rPr lang="en-US" sz="1400" dirty="0" smtClean="0">
                <a:latin typeface="Arial" panose="020B0604020202020204" pitchFamily="34" charset="0"/>
                <a:cs typeface="Arial" panose="020B0604020202020204" pitchFamily="34" charset="0"/>
              </a:rPr>
              <a:t>next grade</a:t>
            </a:r>
          </a:p>
          <a:p>
            <a:pPr marL="285750" indent="-285750"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93% of B.A.M. participants reported that they had a positive, supportive relationship with their counselor.</a:t>
            </a:r>
          </a:p>
          <a:p>
            <a:pPr marL="285750" indent="-285750" fontAlgn="base">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29" name="TextBox 28"/>
          <p:cNvSpPr txBox="1"/>
          <p:nvPr/>
        </p:nvSpPr>
        <p:spPr>
          <a:xfrm>
            <a:off x="7362269" y="4686566"/>
            <a:ext cx="4829732" cy="738664"/>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50% Reduction in violent crime arrests*</a:t>
            </a:r>
          </a:p>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35% Reduction in any type of arrest*</a:t>
            </a:r>
          </a:p>
          <a:p>
            <a:endParaRPr lang="en-US" sz="1400" b="1" dirty="0" smtClean="0">
              <a:latin typeface="Arial" panose="020B0604020202020204" pitchFamily="34" charset="0"/>
              <a:cs typeface="Arial" panose="020B0604020202020204" pitchFamily="34" charset="0"/>
            </a:endParaRPr>
          </a:p>
        </p:txBody>
      </p:sp>
      <p:sp>
        <p:nvSpPr>
          <p:cNvPr id="3" name="TextBox 2"/>
          <p:cNvSpPr txBox="1"/>
          <p:nvPr/>
        </p:nvSpPr>
        <p:spPr>
          <a:xfrm>
            <a:off x="7362269" y="1866539"/>
            <a:ext cx="4600265"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69% increase in social competency</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66% increase in positive values</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67% increase in positive identity</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60% increase in commitment to learning</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of those with low initial scores</a:t>
            </a:r>
            <a:endParaRPr lang="en-US" sz="1400" dirty="0">
              <a:latin typeface="Arial" panose="020B0604020202020204" pitchFamily="34" charset="0"/>
              <a:cs typeface="Arial" panose="020B0604020202020204" pitchFamily="34" charset="0"/>
            </a:endParaRPr>
          </a:p>
        </p:txBody>
      </p:sp>
      <p:sp>
        <p:nvSpPr>
          <p:cNvPr id="20" name="Rectangle 19"/>
          <p:cNvSpPr/>
          <p:nvPr/>
        </p:nvSpPr>
        <p:spPr>
          <a:xfrm>
            <a:off x="352406" y="5418458"/>
            <a:ext cx="11462366" cy="69711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*New findings </a:t>
            </a:r>
            <a:r>
              <a:rPr lang="en-US" dirty="0" smtClean="0">
                <a:solidFill>
                  <a:schemeClr val="tx1"/>
                </a:solidFill>
              </a:rPr>
              <a:t>of 2013-2015 randomized controlled trial conducted by the University of Chicago Crime Lab (confidential). </a:t>
            </a:r>
            <a:r>
              <a:rPr lang="en-US" b="1" dirty="0" smtClean="0">
                <a:solidFill>
                  <a:schemeClr val="tx1"/>
                </a:solidFill>
              </a:rPr>
              <a:t>The researchers estimate the return on investment to be $30 for every $1 invested in B.A.M. </a:t>
            </a:r>
            <a:endParaRPr lang="en-US" b="1" dirty="0">
              <a:solidFill>
                <a:schemeClr val="tx1"/>
              </a:solidFill>
            </a:endParaRPr>
          </a:p>
        </p:txBody>
      </p:sp>
    </p:spTree>
    <p:extLst>
      <p:ext uri="{BB962C8B-B14F-4D97-AF65-F5344CB8AC3E}">
        <p14:creationId xmlns:p14="http://schemas.microsoft.com/office/powerpoint/2010/main" val="22195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Program Fidelity Monitoring</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468313" y="2009775"/>
            <a:ext cx="11373620" cy="3721100"/>
          </a:xfrm>
        </p:spPr>
        <p:txBody>
          <a:bodyPr>
            <a:noAutofit/>
          </a:bodyPr>
          <a:lstStyle/>
          <a:p>
            <a:pPr marL="0" indent="0">
              <a:buNone/>
            </a:pPr>
            <a:r>
              <a:rPr lang="en-US" sz="2000" dirty="0" smtClean="0">
                <a:latin typeface="Arial" panose="020B0604020202020204" pitchFamily="34" charset="0"/>
                <a:cs typeface="Arial" panose="020B0604020202020204" pitchFamily="34" charset="0"/>
              </a:rPr>
              <a:t>Youth </a:t>
            </a:r>
            <a:r>
              <a:rPr lang="en-US" sz="2000" dirty="0">
                <a:latin typeface="Arial" panose="020B0604020202020204" pitchFamily="34" charset="0"/>
                <a:cs typeface="Arial" panose="020B0604020202020204" pitchFamily="34" charset="0"/>
              </a:rPr>
              <a:t>Guidance has created real-time performance monitoring and evaluation dashboards, which includes: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Student-level </a:t>
            </a:r>
            <a:r>
              <a:rPr lang="en-US" sz="2000" dirty="0">
                <a:latin typeface="Arial" panose="020B0604020202020204" pitchFamily="34" charset="0"/>
                <a:cs typeface="Arial" panose="020B0604020202020204" pitchFamily="34" charset="0"/>
              </a:rPr>
              <a:t>attendance/participation </a:t>
            </a:r>
            <a:r>
              <a:rPr lang="en-US" sz="2000" dirty="0" smtClean="0">
                <a:latin typeface="Arial" panose="020B0604020202020204" pitchFamily="34" charset="0"/>
                <a:cs typeface="Arial" panose="020B0604020202020204" pitchFamily="34" charset="0"/>
              </a:rPr>
              <a:t>records</a:t>
            </a:r>
          </a:p>
          <a:p>
            <a:r>
              <a:rPr lang="en-US" sz="2000" dirty="0">
                <a:latin typeface="Arial" panose="020B0604020202020204" pitchFamily="34" charset="0"/>
                <a:cs typeface="Arial" panose="020B0604020202020204" pitchFamily="34" charset="0"/>
              </a:rPr>
              <a:t>G</a:t>
            </a:r>
            <a:r>
              <a:rPr lang="en-US" sz="2000" dirty="0" smtClean="0">
                <a:latin typeface="Arial" panose="020B0604020202020204" pitchFamily="34" charset="0"/>
                <a:cs typeface="Arial" panose="020B0604020202020204" pitchFamily="34" charset="0"/>
              </a:rPr>
              <a:t>roup-level </a:t>
            </a:r>
            <a:r>
              <a:rPr lang="en-US" sz="2000" dirty="0">
                <a:latin typeface="Arial" panose="020B0604020202020204" pitchFamily="34" charset="0"/>
                <a:cs typeface="Arial" panose="020B0604020202020204" pitchFamily="34" charset="0"/>
              </a:rPr>
              <a:t>progress through the B.A.M. </a:t>
            </a:r>
            <a:r>
              <a:rPr lang="en-US" sz="2000" dirty="0" smtClean="0">
                <a:latin typeface="Arial" panose="020B0604020202020204" pitchFamily="34" charset="0"/>
                <a:cs typeface="Arial" panose="020B0604020202020204" pitchFamily="34" charset="0"/>
              </a:rPr>
              <a:t>curriculum </a:t>
            </a:r>
          </a:p>
          <a:p>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dherence </a:t>
            </a:r>
            <a:r>
              <a:rPr lang="en-US" sz="2000" dirty="0">
                <a:latin typeface="Arial" panose="020B0604020202020204" pitchFamily="34" charset="0"/>
                <a:cs typeface="Arial" panose="020B0604020202020204" pitchFamily="34" charset="0"/>
              </a:rPr>
              <a:t>to curriculum </a:t>
            </a:r>
            <a:r>
              <a:rPr lang="en-US" sz="2000" dirty="0" smtClean="0">
                <a:latin typeface="Arial" panose="020B0604020202020204" pitchFamily="34" charset="0"/>
                <a:cs typeface="Arial" panose="020B0604020202020204" pitchFamily="34" charset="0"/>
              </a:rPr>
              <a:t>elements </a:t>
            </a:r>
          </a:p>
          <a:p>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dministration </a:t>
            </a:r>
            <a:r>
              <a:rPr lang="en-US" sz="2000" dirty="0">
                <a:latin typeface="Arial" panose="020B0604020202020204" pitchFamily="34" charset="0"/>
                <a:cs typeface="Arial" panose="020B0604020202020204" pitchFamily="34" charset="0"/>
              </a:rPr>
              <a:t>of social emotional </a:t>
            </a:r>
            <a:r>
              <a:rPr lang="en-US" sz="2000" dirty="0" smtClean="0">
                <a:latin typeface="Arial" panose="020B0604020202020204" pitchFamily="34" charset="0"/>
                <a:cs typeface="Arial" panose="020B0604020202020204" pitchFamily="34" charset="0"/>
              </a:rPr>
              <a:t>assessments</a:t>
            </a:r>
          </a:p>
          <a:p>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ndividual counseling </a:t>
            </a:r>
          </a:p>
          <a:p>
            <a:r>
              <a:rPr lang="en-US" sz="2000" dirty="0" smtClean="0">
                <a:latin typeface="Arial" panose="020B0604020202020204" pitchFamily="34" charset="0"/>
                <a:cs typeface="Arial" panose="020B0604020202020204" pitchFamily="34" charset="0"/>
              </a:rPr>
              <a:t>Brief </a:t>
            </a:r>
            <a:r>
              <a:rPr lang="en-US" sz="2000" dirty="0">
                <a:latin typeface="Arial" panose="020B0604020202020204" pitchFamily="34" charset="0"/>
                <a:cs typeface="Arial" panose="020B0604020202020204" pitchFamily="34" charset="0"/>
              </a:rPr>
              <a:t>encounter </a:t>
            </a:r>
            <a:r>
              <a:rPr lang="en-US" sz="2000" dirty="0" smtClean="0">
                <a:latin typeface="Arial" panose="020B0604020202020204" pitchFamily="34" charset="0"/>
                <a:cs typeface="Arial" panose="020B0604020202020204" pitchFamily="34" charset="0"/>
              </a:rPr>
              <a:t>supports </a:t>
            </a:r>
            <a:r>
              <a:rPr lang="en-US" sz="2000" dirty="0">
                <a:latin typeface="Arial" panose="020B0604020202020204" pitchFamily="34" charset="0"/>
                <a:cs typeface="Arial" panose="020B0604020202020204" pitchFamily="34" charset="0"/>
              </a:rPr>
              <a:t>and other </a:t>
            </a:r>
            <a:r>
              <a:rPr lang="en-US" sz="2000" dirty="0" smtClean="0">
                <a:latin typeface="Arial" panose="020B0604020202020204" pitchFamily="34" charset="0"/>
                <a:cs typeface="Arial" panose="020B0604020202020204" pitchFamily="34" charset="0"/>
              </a:rPr>
              <a:t>interactions. </a:t>
            </a:r>
          </a:p>
          <a:p>
            <a:pPr marL="0" indent="0">
              <a:buNone/>
            </a:pPr>
            <a:r>
              <a:rPr lang="en-US" sz="2000" dirty="0" smtClean="0">
                <a:latin typeface="Arial" panose="020B0604020202020204" pitchFamily="34" charset="0"/>
                <a:cs typeface="Arial" panose="020B0604020202020204" pitchFamily="34" charset="0"/>
              </a:rPr>
              <a:t>Ongoing </a:t>
            </a:r>
            <a:r>
              <a:rPr lang="en-US" sz="2000" dirty="0">
                <a:latin typeface="Arial" panose="020B0604020202020204" pitchFamily="34" charset="0"/>
                <a:cs typeface="Arial" panose="020B0604020202020204" pitchFamily="34" charset="0"/>
              </a:rPr>
              <a:t>analysis of this data allows program leadership to better understand program mechanisms and enable coaches and supervisors to provide high impact technical assistance. </a:t>
            </a:r>
          </a:p>
          <a:p>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p:txBody>
          <a:bodyPr/>
          <a:lstStyle/>
          <a:p>
            <a:pPr marL="0" indent="0">
              <a:buNone/>
            </a:pPr>
            <a:r>
              <a:rPr lang="en-US" dirty="0" smtClean="0"/>
              <a:t>   </a:t>
            </a:r>
            <a:endParaRPr lang="en-US" dirty="0"/>
          </a:p>
        </p:txBody>
      </p:sp>
      <p:pic>
        <p:nvPicPr>
          <p:cNvPr id="5" name="Picture 10" descr="H:\YG_logo_sets\YG_logo_sets\BAM\Black\YG_BAM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309" y="421451"/>
            <a:ext cx="1731660" cy="7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167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B.A.M. Counselors</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468314" y="2286280"/>
            <a:ext cx="3759416" cy="3788425"/>
          </a:xfrm>
          <a:ln>
            <a:solidFill>
              <a:schemeClr val="tx1"/>
            </a:solidFill>
          </a:ln>
        </p:spPr>
        <p:txBody>
          <a:bodyPr>
            <a:normAutofit lnSpcReduction="10000"/>
          </a:bodyPr>
          <a:lstStyle/>
          <a:p>
            <a:r>
              <a:rPr lang="en-US" sz="2200" dirty="0" smtClean="0">
                <a:latin typeface="Arial" panose="020B0604020202020204" pitchFamily="34" charset="0"/>
                <a:cs typeface="Arial" panose="020B0604020202020204" pitchFamily="34" charset="0"/>
              </a:rPr>
              <a:t>M.S.W. or Master’s in Counseling strongly preferred.</a:t>
            </a:r>
          </a:p>
          <a:p>
            <a:r>
              <a:rPr lang="en-US" sz="2200" dirty="0">
                <a:latin typeface="Arial" panose="020B0604020202020204" pitchFamily="34" charset="0"/>
                <a:cs typeface="Arial" panose="020B0604020202020204" pitchFamily="34" charset="0"/>
              </a:rPr>
              <a:t>B.A. in related field required</a:t>
            </a:r>
          </a:p>
          <a:p>
            <a:r>
              <a:rPr lang="en-US" sz="2200" dirty="0" smtClean="0">
                <a:latin typeface="Arial" panose="020B0604020202020204" pitchFamily="34" charset="0"/>
                <a:cs typeface="Arial" panose="020B0604020202020204" pitchFamily="34" charset="0"/>
              </a:rPr>
              <a:t>Minimum of two years of group counseling experience</a:t>
            </a:r>
          </a:p>
          <a:p>
            <a:r>
              <a:rPr lang="en-US" sz="2200" dirty="0" smtClean="0">
                <a:latin typeface="Arial" panose="020B0604020202020204" pitchFamily="34" charset="0"/>
                <a:cs typeface="Arial" panose="020B0604020202020204" pitchFamily="34" charset="0"/>
              </a:rPr>
              <a:t>Youth engagement experience</a:t>
            </a:r>
          </a:p>
          <a:p>
            <a:r>
              <a:rPr lang="en-US" sz="2200" dirty="0" smtClean="0">
                <a:latin typeface="Arial" panose="020B0604020202020204" pitchFamily="34" charset="0"/>
                <a:cs typeface="Arial" panose="020B0604020202020204" pitchFamily="34" charset="0"/>
              </a:rPr>
              <a:t>Openness to men’s work</a:t>
            </a:r>
          </a:p>
          <a:p>
            <a:endParaRPr lang="en-US" b="1" dirty="0">
              <a:latin typeface="Arial" panose="020B0604020202020204" pitchFamily="34" charset="0"/>
              <a:cs typeface="Arial" panose="020B0604020202020204" pitchFamily="34" charset="0"/>
            </a:endParaRPr>
          </a:p>
        </p:txBody>
      </p:sp>
      <p:pic>
        <p:nvPicPr>
          <p:cNvPr id="5" name="Picture 10" descr="H:\YG_logo_sets\YG_logo_sets\BAM\Black\YG_BAM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309" y="421451"/>
            <a:ext cx="1731660" cy="7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txBox="1">
            <a:spLocks/>
          </p:cNvSpPr>
          <p:nvPr/>
        </p:nvSpPr>
        <p:spPr>
          <a:xfrm>
            <a:off x="4450605" y="2286280"/>
            <a:ext cx="3243608" cy="3897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Curriculum training (ongoing, gradual release) </a:t>
            </a:r>
          </a:p>
          <a:p>
            <a:r>
              <a:rPr lang="en-US" sz="2000" dirty="0" smtClean="0">
                <a:latin typeface="Arial" panose="020B0604020202020204" pitchFamily="34" charset="0"/>
                <a:cs typeface="Arial" panose="020B0604020202020204" pitchFamily="34" charset="0"/>
              </a:rPr>
              <a:t>Job shadowing</a:t>
            </a:r>
          </a:p>
          <a:p>
            <a:r>
              <a:rPr lang="en-US" sz="2000" dirty="0" smtClean="0">
                <a:latin typeface="Arial" panose="020B0604020202020204" pitchFamily="34" charset="0"/>
                <a:cs typeface="Arial" panose="020B0604020202020204" pitchFamily="34" charset="0"/>
              </a:rPr>
              <a:t>Mankind Project weekend retreat</a:t>
            </a:r>
          </a:p>
          <a:p>
            <a:r>
              <a:rPr lang="en-US" sz="2000" dirty="0" smtClean="0">
                <a:latin typeface="Arial" panose="020B0604020202020204" pitchFamily="34" charset="0"/>
                <a:cs typeface="Arial" panose="020B0604020202020204" pitchFamily="34" charset="0"/>
              </a:rPr>
              <a:t>E-Learning video modules</a:t>
            </a:r>
          </a:p>
          <a:p>
            <a:endParaRPr lang="en-US" b="1" dirty="0">
              <a:latin typeface="Arial" panose="020B0604020202020204" pitchFamily="34" charset="0"/>
              <a:cs typeface="Arial" panose="020B0604020202020204" pitchFamily="34" charset="0"/>
            </a:endParaRPr>
          </a:p>
        </p:txBody>
      </p:sp>
      <p:sp>
        <p:nvSpPr>
          <p:cNvPr id="8" name="Text Placeholder 3"/>
          <p:cNvSpPr>
            <a:spLocks noGrp="1"/>
          </p:cNvSpPr>
          <p:nvPr>
            <p:ph type="body" sz="quarter" idx="11"/>
          </p:nvPr>
        </p:nvSpPr>
        <p:spPr>
          <a:xfrm>
            <a:off x="7941722" y="2286280"/>
            <a:ext cx="3749535" cy="3934619"/>
          </a:xfrm>
          <a:ln w="12700">
            <a:solidFill>
              <a:schemeClr val="tx1"/>
            </a:solidFill>
          </a:ln>
        </p:spPr>
        <p:txBody>
          <a:bodyPr numCol="1">
            <a:noAutofit/>
          </a:bodyPr>
          <a:lstStyle/>
          <a:p>
            <a:r>
              <a:rPr lang="en-US" sz="2000" dirty="0" smtClean="0">
                <a:latin typeface="Arial" panose="020B0604020202020204" pitchFamily="34" charset="0"/>
                <a:cs typeface="Arial" panose="020B0604020202020204" pitchFamily="34" charset="0"/>
              </a:rPr>
              <a:t>Clinical processing </a:t>
            </a:r>
          </a:p>
          <a:p>
            <a:r>
              <a:rPr lang="en-US" sz="2000" dirty="0" smtClean="0">
                <a:latin typeface="Arial" panose="020B0604020202020204" pitchFamily="34" charset="0"/>
                <a:cs typeface="Arial" panose="020B0604020202020204" pitchFamily="34" charset="0"/>
              </a:rPr>
              <a:t>Group development </a:t>
            </a:r>
          </a:p>
          <a:p>
            <a:r>
              <a:rPr lang="en-US" sz="2000" dirty="0" smtClean="0">
                <a:latin typeface="Arial" panose="020B0604020202020204" pitchFamily="34" charset="0"/>
                <a:cs typeface="Arial" panose="020B0604020202020204" pitchFamily="34" charset="0"/>
              </a:rPr>
              <a:t>Modeling</a:t>
            </a:r>
          </a:p>
          <a:p>
            <a:r>
              <a:rPr lang="en-US" sz="2000" dirty="0" smtClean="0">
                <a:latin typeface="Arial" panose="020B0604020202020204" pitchFamily="34" charset="0"/>
                <a:cs typeface="Arial" panose="020B0604020202020204" pitchFamily="34" charset="0"/>
              </a:rPr>
              <a:t>Youth </a:t>
            </a:r>
            <a:r>
              <a:rPr lang="en-US" sz="2000" dirty="0">
                <a:latin typeface="Arial" panose="020B0604020202020204" pitchFamily="34" charset="0"/>
                <a:cs typeface="Arial" panose="020B0604020202020204" pitchFamily="34" charset="0"/>
              </a:rPr>
              <a:t>engagement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Systems </a:t>
            </a:r>
            <a:r>
              <a:rPr lang="en-US" sz="2000" dirty="0">
                <a:latin typeface="Arial" panose="020B0604020202020204" pitchFamily="34" charset="0"/>
                <a:cs typeface="Arial" panose="020B0604020202020204" pitchFamily="34" charset="0"/>
              </a:rPr>
              <a:t>change </a:t>
            </a:r>
            <a:r>
              <a:rPr lang="en-US" sz="2000" dirty="0" smtClean="0">
                <a:latin typeface="Arial" panose="020B0604020202020204" pitchFamily="34" charset="0"/>
                <a:cs typeface="Arial" panose="020B0604020202020204" pitchFamily="34" charset="0"/>
              </a:rPr>
              <a:t>leadership </a:t>
            </a:r>
          </a:p>
        </p:txBody>
      </p:sp>
      <p:sp>
        <p:nvSpPr>
          <p:cNvPr id="10" name="Text Placeholder 2"/>
          <p:cNvSpPr txBox="1">
            <a:spLocks/>
          </p:cNvSpPr>
          <p:nvPr/>
        </p:nvSpPr>
        <p:spPr>
          <a:xfrm>
            <a:off x="4464353" y="1581121"/>
            <a:ext cx="3229860" cy="705159"/>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B.A.M. Training Academy</a:t>
            </a:r>
          </a:p>
        </p:txBody>
      </p:sp>
      <p:sp>
        <p:nvSpPr>
          <p:cNvPr id="9" name="Text Placeholder 2"/>
          <p:cNvSpPr txBox="1">
            <a:spLocks/>
          </p:cNvSpPr>
          <p:nvPr/>
        </p:nvSpPr>
        <p:spPr>
          <a:xfrm>
            <a:off x="468314" y="1578393"/>
            <a:ext cx="3759416" cy="707887"/>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200" b="1" dirty="0" smtClean="0">
                <a:solidFill>
                  <a:schemeClr val="bg1"/>
                </a:solidFill>
                <a:latin typeface="Arial" panose="020B0604020202020204" pitchFamily="34" charset="0"/>
                <a:cs typeface="Arial" panose="020B0604020202020204" pitchFamily="34" charset="0"/>
              </a:rPr>
              <a:t>B.A.M. Counselor Qualifications:</a:t>
            </a:r>
          </a:p>
        </p:txBody>
      </p:sp>
      <p:sp>
        <p:nvSpPr>
          <p:cNvPr id="4" name="Rectangle 3"/>
          <p:cNvSpPr/>
          <p:nvPr/>
        </p:nvSpPr>
        <p:spPr>
          <a:xfrm>
            <a:off x="7930836" y="1578394"/>
            <a:ext cx="3760421" cy="707886"/>
          </a:xfrm>
          <a:prstGeom prst="rect">
            <a:avLst/>
          </a:prstGeom>
          <a:solidFill>
            <a:schemeClr val="tx1"/>
          </a:solidFill>
        </p:spPr>
        <p:txBody>
          <a:bodyPr wrap="square">
            <a:spAutoFit/>
          </a:bodyPr>
          <a:lstStyle/>
          <a:p>
            <a:pPr algn="ctr"/>
            <a:r>
              <a:rPr lang="en-US" sz="2000" b="1" dirty="0" smtClean="0">
                <a:solidFill>
                  <a:schemeClr val="bg1"/>
                </a:solidFill>
                <a:latin typeface="Arial" panose="020B0604020202020204" pitchFamily="34" charset="0"/>
                <a:cs typeface="Arial" panose="020B0604020202020204" pitchFamily="34" charset="0"/>
              </a:rPr>
              <a:t>Core </a:t>
            </a:r>
          </a:p>
          <a:p>
            <a:pPr algn="ctr"/>
            <a:r>
              <a:rPr lang="en-US" sz="2000" b="1" dirty="0" smtClean="0">
                <a:solidFill>
                  <a:schemeClr val="bg1"/>
                </a:solidFill>
                <a:latin typeface="Arial" panose="020B0604020202020204" pitchFamily="34" charset="0"/>
                <a:cs typeface="Arial" panose="020B0604020202020204" pitchFamily="34" charset="0"/>
              </a:rPr>
              <a:t>Competencies</a:t>
            </a:r>
          </a:p>
        </p:txBody>
      </p:sp>
    </p:spTree>
    <p:extLst>
      <p:ext uri="{BB962C8B-B14F-4D97-AF65-F5344CB8AC3E}">
        <p14:creationId xmlns:p14="http://schemas.microsoft.com/office/powerpoint/2010/main" val="1611054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28013" y="381000"/>
            <a:ext cx="7563787" cy="1143000"/>
          </a:xfrm>
        </p:spPr>
        <p:txBody>
          <a:bodyPr>
            <a:noAutofit/>
          </a:bodyPr>
          <a:lstStyle/>
          <a:p>
            <a:pPr algn="ctr" eaLnBrk="1" hangingPunct="1"/>
            <a:r>
              <a:rPr lang="en-US" altLang="en-US" sz="6000" b="1" dirty="0"/>
              <a:t>  </a:t>
            </a:r>
            <a:r>
              <a:rPr lang="en-US" altLang="en-US" sz="6000" b="1" dirty="0">
                <a:latin typeface="Passion One" pitchFamily="2" charset="0"/>
              </a:rPr>
              <a:t>Working on Womanhood (W.O.W)</a:t>
            </a:r>
          </a:p>
        </p:txBody>
      </p:sp>
      <p:sp>
        <p:nvSpPr>
          <p:cNvPr id="9219" name="Content Placeholder 2"/>
          <p:cNvSpPr>
            <a:spLocks noGrp="1"/>
          </p:cNvSpPr>
          <p:nvPr>
            <p:ph idx="1"/>
          </p:nvPr>
        </p:nvSpPr>
        <p:spPr>
          <a:xfrm>
            <a:off x="168640" y="1616076"/>
            <a:ext cx="11185160" cy="1066800"/>
          </a:xfrm>
        </p:spPr>
        <p:txBody>
          <a:bodyPr>
            <a:noAutofit/>
          </a:bodyPr>
          <a:lstStyle/>
          <a:p>
            <a:r>
              <a:rPr lang="en-US" altLang="en-US" sz="2000" b="1" i="1" dirty="0">
                <a:latin typeface="Raleway" pitchFamily="34" charset="0"/>
              </a:rPr>
              <a:t>Working on Womanhood (W.O.W.) </a:t>
            </a:r>
            <a:r>
              <a:rPr lang="en-US" altLang="en-US" sz="2000" dirty="0">
                <a:latin typeface="Raleway" pitchFamily="34" charset="0"/>
              </a:rPr>
              <a:t> is </a:t>
            </a:r>
            <a:r>
              <a:rPr lang="en-US" sz="2000" dirty="0" smtClean="0"/>
              <a:t>a </a:t>
            </a:r>
            <a:r>
              <a:rPr lang="en-US" sz="2000" dirty="0"/>
              <a:t>school-based, year long group counseling program that works to improve the social emotional skills and behavior development for 7</a:t>
            </a:r>
            <a:r>
              <a:rPr lang="en-US" sz="2000" baseline="30000" dirty="0"/>
              <a:t>th</a:t>
            </a:r>
            <a:r>
              <a:rPr lang="en-US" sz="2000" dirty="0"/>
              <a:t>-12</a:t>
            </a:r>
            <a:r>
              <a:rPr lang="en-US" sz="2000" baseline="30000" dirty="0"/>
              <a:t>th</a:t>
            </a:r>
            <a:r>
              <a:rPr lang="en-US" sz="2000" dirty="0"/>
              <a:t> grade girls exposed to traumatic stressors and or with emotion regulation difficulties. *</a:t>
            </a:r>
          </a:p>
          <a:p>
            <a:pPr marL="0" indent="0" algn="ctr">
              <a:buNone/>
            </a:pPr>
            <a:endParaRPr lang="en-US" altLang="en-US" sz="2000" dirty="0"/>
          </a:p>
          <a:p>
            <a:pPr marL="0" indent="0" algn="ctr">
              <a:buNone/>
            </a:pPr>
            <a:endParaRPr lang="en-US" altLang="en-US" sz="2000" dirty="0"/>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B6C192-7F86-43A6-9F67-A0025F2DFE27}" type="slidenum">
              <a:rPr lang="en-US" altLang="en-US" sz="1400">
                <a:latin typeface="Times New Roman" panose="02020603050405020304" pitchFamily="18" charset="0"/>
              </a:rPr>
              <a:pPr>
                <a:spcBef>
                  <a:spcPct val="0"/>
                </a:spcBef>
                <a:buFontTx/>
                <a:buNone/>
              </a:pPr>
              <a:t>9</a:t>
            </a:fld>
            <a:endParaRPr lang="en-US" altLang="en-US" sz="1400">
              <a:latin typeface="Times New Roman" panose="02020603050405020304" pitchFamily="18" charset="0"/>
            </a:endParaRPr>
          </a:p>
        </p:txBody>
      </p:sp>
      <p:sp>
        <p:nvSpPr>
          <p:cNvPr id="9221" name="TextBox 2"/>
          <p:cNvSpPr txBox="1">
            <a:spLocks noChangeArrowheads="1"/>
          </p:cNvSpPr>
          <p:nvPr/>
        </p:nvSpPr>
        <p:spPr bwMode="auto">
          <a:xfrm>
            <a:off x="6019800" y="5453064"/>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solidFill>
                  <a:srgbClr val="000000"/>
                </a:solidFill>
                <a:latin typeface="Raleway" pitchFamily="34" charset="0"/>
                <a:cs typeface="Tahoma" panose="020B0604030504040204" pitchFamily="34" charset="0"/>
              </a:rPr>
              <a:t>W.O.W. activities include:</a:t>
            </a:r>
          </a:p>
        </p:txBody>
      </p:sp>
      <p:pic>
        <p:nvPicPr>
          <p:cNvPr id="8" name="Picture 7" descr="N:\CFUW\Faith Communities\Kenilworth Union Church\2015 Outreach Benefit\Photos\WOW.JPG"/>
          <p:cNvPicPr>
            <a:picLocks noChangeAspect="1" noChangeArrowheads="1"/>
          </p:cNvPicPr>
          <p:nvPr/>
        </p:nvPicPr>
        <p:blipFill rotWithShape="1">
          <a:blip r:embed="rId2"/>
          <a:srcRect l="16770" t="15884" r="12262" b="23428"/>
          <a:stretch/>
        </p:blipFill>
        <p:spPr bwMode="auto">
          <a:xfrm>
            <a:off x="6096001" y="2743201"/>
            <a:ext cx="4264025" cy="25066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223" name="TextBox 2"/>
          <p:cNvSpPr txBox="1">
            <a:spLocks noChangeArrowheads="1"/>
          </p:cNvSpPr>
          <p:nvPr/>
        </p:nvSpPr>
        <p:spPr bwMode="auto">
          <a:xfrm>
            <a:off x="44970" y="3160933"/>
            <a:ext cx="538870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solidFill>
                  <a:srgbClr val="000000"/>
                </a:solidFill>
                <a:latin typeface="Raleway" pitchFamily="34" charset="0"/>
                <a:cs typeface="Tahoma" panose="020B0604030504040204" pitchFamily="34" charset="0"/>
              </a:rPr>
              <a:t>W.O.W. programming is provided through </a:t>
            </a:r>
            <a:r>
              <a:rPr lang="en-US" altLang="en-US" sz="1800" b="1" dirty="0">
                <a:solidFill>
                  <a:srgbClr val="000000"/>
                </a:solidFill>
                <a:latin typeface="Raleway" pitchFamily="34" charset="0"/>
                <a:cs typeface="Tahoma" panose="020B0604030504040204" pitchFamily="34" charset="0"/>
              </a:rPr>
              <a:t>30 weekly group counseling sessions</a:t>
            </a:r>
            <a:r>
              <a:rPr lang="en-US" altLang="en-US" sz="1800" dirty="0">
                <a:solidFill>
                  <a:srgbClr val="000000"/>
                </a:solidFill>
                <a:latin typeface="Raleway" pitchFamily="34" charset="0"/>
                <a:cs typeface="Tahoma" panose="020B0604030504040204" pitchFamily="34" charset="0"/>
              </a:rPr>
              <a:t> that occur during the school day. </a:t>
            </a:r>
          </a:p>
          <a:p>
            <a:pPr>
              <a:spcBef>
                <a:spcPct val="0"/>
              </a:spcBef>
              <a:buFontTx/>
              <a:buNone/>
            </a:pPr>
            <a:endParaRPr lang="en-US" altLang="en-US" sz="1800" dirty="0">
              <a:solidFill>
                <a:srgbClr val="000000"/>
              </a:solidFill>
              <a:latin typeface="Raleway" pitchFamily="34" charset="0"/>
              <a:cs typeface="Tahoma" panose="020B0604030504040204" pitchFamily="34" charset="0"/>
            </a:endParaRPr>
          </a:p>
          <a:p>
            <a:pPr>
              <a:spcBef>
                <a:spcPct val="0"/>
              </a:spcBef>
              <a:buFontTx/>
              <a:buNone/>
            </a:pPr>
            <a:r>
              <a:rPr lang="en-US" altLang="en-US" sz="1800" dirty="0">
                <a:solidFill>
                  <a:srgbClr val="000000"/>
                </a:solidFill>
                <a:latin typeface="Raleway" pitchFamily="34" charset="0"/>
                <a:cs typeface="Tahoma" panose="020B0604030504040204" pitchFamily="34" charset="0"/>
              </a:rPr>
              <a:t>Based on the principles of cognitive behavioral therapy, W.O.W. creates a safe and supportive space for girls to harness the power of peer support and influence. </a:t>
            </a:r>
          </a:p>
          <a:p>
            <a:pPr>
              <a:spcBef>
                <a:spcPct val="0"/>
              </a:spcBef>
              <a:buFontTx/>
              <a:buNone/>
            </a:pPr>
            <a:endParaRPr lang="en-US" altLang="en-US" sz="1800" dirty="0">
              <a:solidFill>
                <a:srgbClr val="000000"/>
              </a:solidFill>
              <a:latin typeface="Raleway" pitchFamily="34" charset="0"/>
              <a:cs typeface="Tahoma" panose="020B0604030504040204" pitchFamily="34" charset="0"/>
            </a:endParaRPr>
          </a:p>
          <a:p>
            <a:pPr>
              <a:spcBef>
                <a:spcPct val="0"/>
              </a:spcBef>
              <a:buFontTx/>
              <a:buNone/>
            </a:pPr>
            <a:r>
              <a:rPr lang="en-US" altLang="en-US" sz="1800" dirty="0">
                <a:solidFill>
                  <a:srgbClr val="000000"/>
                </a:solidFill>
                <a:latin typeface="Raleway" pitchFamily="34" charset="0"/>
              </a:rPr>
              <a:t>Students also visit with their W.O.W. counselor for individual counseling, case management, referrals, or other services. </a:t>
            </a:r>
          </a:p>
          <a:p>
            <a:pPr>
              <a:spcBef>
                <a:spcPct val="0"/>
              </a:spcBef>
              <a:buFontTx/>
              <a:buNone/>
            </a:pPr>
            <a:endParaRPr lang="en-US" altLang="en-US" sz="1800" dirty="0">
              <a:solidFill>
                <a:srgbClr val="008000"/>
              </a:solidFill>
              <a:latin typeface="Raleway" pitchFamily="34" charset="0"/>
              <a:cs typeface="Tahoma" panose="020B0604030504040204" pitchFamily="34" charset="0"/>
            </a:endParaRPr>
          </a:p>
        </p:txBody>
      </p:sp>
      <p:sp>
        <p:nvSpPr>
          <p:cNvPr id="3" name="Rectangle 2"/>
          <p:cNvSpPr/>
          <p:nvPr/>
        </p:nvSpPr>
        <p:spPr>
          <a:xfrm>
            <a:off x="6096000" y="5745540"/>
            <a:ext cx="4800600" cy="1477328"/>
          </a:xfrm>
          <a:prstGeom prst="rect">
            <a:avLst/>
          </a:prstGeom>
        </p:spPr>
        <p:txBody>
          <a:bodyPr numCol="2">
            <a:spAutoFit/>
          </a:bodyPr>
          <a:lstStyle/>
          <a:p>
            <a:pPr marL="285750" indent="-285750">
              <a:buClr>
                <a:schemeClr val="tx1"/>
              </a:buClr>
              <a:buFont typeface="Arial" panose="020B0604020202020204" pitchFamily="34" charset="0"/>
              <a:buChar char="•"/>
              <a:defRPr/>
            </a:pPr>
            <a:r>
              <a:rPr lang="en-US" altLang="en-US" dirty="0">
                <a:solidFill>
                  <a:srgbClr val="000000"/>
                </a:solidFill>
                <a:latin typeface="Raleway" panose="020B0003030101060003" pitchFamily="34" charset="0"/>
                <a:cs typeface="Tahoma" pitchFamily="34" charset="0"/>
              </a:rPr>
              <a:t>Guided Discussion</a:t>
            </a:r>
          </a:p>
          <a:p>
            <a:pPr marL="285750" indent="-285750">
              <a:buClr>
                <a:schemeClr val="tx1"/>
              </a:buClr>
              <a:buFont typeface="Arial" panose="020B0604020202020204" pitchFamily="34" charset="0"/>
              <a:buChar char="•"/>
              <a:defRPr/>
            </a:pPr>
            <a:r>
              <a:rPr lang="en-US" altLang="en-US" dirty="0">
                <a:solidFill>
                  <a:srgbClr val="000000"/>
                </a:solidFill>
                <a:latin typeface="Raleway" panose="020B0003030101060003" pitchFamily="34" charset="0"/>
                <a:cs typeface="Tahoma" pitchFamily="34" charset="0"/>
              </a:rPr>
              <a:t>Team-building</a:t>
            </a:r>
          </a:p>
          <a:p>
            <a:pPr marL="285750" indent="-285750">
              <a:buClr>
                <a:schemeClr val="tx1"/>
              </a:buClr>
              <a:buFont typeface="Arial" panose="020B0604020202020204" pitchFamily="34" charset="0"/>
              <a:buChar char="•"/>
              <a:defRPr/>
            </a:pPr>
            <a:r>
              <a:rPr lang="en-US" altLang="en-US" dirty="0">
                <a:solidFill>
                  <a:srgbClr val="000000"/>
                </a:solidFill>
                <a:latin typeface="Raleway" panose="020B0003030101060003" pitchFamily="34" charset="0"/>
                <a:cs typeface="Tahoma" pitchFamily="34" charset="0"/>
              </a:rPr>
              <a:t>Field </a:t>
            </a:r>
            <a:r>
              <a:rPr lang="en-US" altLang="en-US" dirty="0" smtClean="0">
                <a:solidFill>
                  <a:srgbClr val="000000"/>
                </a:solidFill>
                <a:latin typeface="Raleway" panose="020B0003030101060003" pitchFamily="34" charset="0"/>
                <a:cs typeface="Tahoma" pitchFamily="34" charset="0"/>
              </a:rPr>
              <a:t>trips</a:t>
            </a:r>
            <a:endParaRPr lang="en-US" altLang="en-US" dirty="0">
              <a:solidFill>
                <a:srgbClr val="000000"/>
              </a:solidFill>
              <a:latin typeface="Raleway" panose="020B0003030101060003" pitchFamily="34" charset="0"/>
              <a:cs typeface="Tahoma" pitchFamily="34" charset="0"/>
            </a:endParaRPr>
          </a:p>
          <a:p>
            <a:pPr marL="285750" indent="-285750">
              <a:buClr>
                <a:schemeClr val="tx1"/>
              </a:buClr>
              <a:buFont typeface="Arial" panose="020B0604020202020204" pitchFamily="34" charset="0"/>
              <a:buChar char="•"/>
              <a:defRPr/>
            </a:pPr>
            <a:endParaRPr lang="en-US" altLang="en-US" dirty="0" smtClean="0">
              <a:solidFill>
                <a:srgbClr val="000000"/>
              </a:solidFill>
              <a:latin typeface="Raleway" panose="020B0003030101060003" pitchFamily="34" charset="0"/>
              <a:cs typeface="Tahoma" pitchFamily="34" charset="0"/>
            </a:endParaRPr>
          </a:p>
          <a:p>
            <a:pPr marL="285750" indent="-285750">
              <a:buClr>
                <a:schemeClr val="tx1"/>
              </a:buClr>
              <a:buFont typeface="Arial" panose="020B0604020202020204" pitchFamily="34" charset="0"/>
              <a:buChar char="•"/>
              <a:defRPr/>
            </a:pPr>
            <a:endParaRPr lang="en-US" altLang="en-US" dirty="0">
              <a:solidFill>
                <a:srgbClr val="000000"/>
              </a:solidFill>
              <a:latin typeface="Raleway" panose="020B0003030101060003" pitchFamily="34" charset="0"/>
              <a:cs typeface="Tahoma" pitchFamily="34" charset="0"/>
            </a:endParaRPr>
          </a:p>
          <a:p>
            <a:pPr marL="285750" indent="-285750">
              <a:buClr>
                <a:schemeClr val="tx1"/>
              </a:buClr>
              <a:buFont typeface="Arial" panose="020B0604020202020204" pitchFamily="34" charset="0"/>
              <a:buChar char="•"/>
              <a:defRPr/>
            </a:pPr>
            <a:r>
              <a:rPr lang="en-US" altLang="en-US" dirty="0" smtClean="0">
                <a:solidFill>
                  <a:srgbClr val="000000"/>
                </a:solidFill>
                <a:latin typeface="Raleway" panose="020B0003030101060003" pitchFamily="34" charset="0"/>
                <a:cs typeface="Tahoma" pitchFamily="34" charset="0"/>
              </a:rPr>
              <a:t>Reflections</a:t>
            </a:r>
            <a:endParaRPr lang="en-US" altLang="en-US" dirty="0">
              <a:solidFill>
                <a:srgbClr val="000000"/>
              </a:solidFill>
              <a:latin typeface="Raleway" panose="020B0003030101060003" pitchFamily="34" charset="0"/>
              <a:cs typeface="Tahoma" pitchFamily="34" charset="0"/>
            </a:endParaRPr>
          </a:p>
          <a:p>
            <a:pPr marL="285750" indent="-285750">
              <a:buClr>
                <a:schemeClr val="tx1"/>
              </a:buClr>
              <a:buFont typeface="Arial" panose="020B0604020202020204" pitchFamily="34" charset="0"/>
              <a:buChar char="•"/>
              <a:defRPr/>
            </a:pPr>
            <a:r>
              <a:rPr lang="en-US" altLang="en-US" dirty="0">
                <a:solidFill>
                  <a:srgbClr val="000000"/>
                </a:solidFill>
                <a:latin typeface="Raleway" panose="020B0003030101060003" pitchFamily="34" charset="0"/>
                <a:cs typeface="Tahoma" pitchFamily="34" charset="0"/>
              </a:rPr>
              <a:t>Journaling</a:t>
            </a:r>
          </a:p>
          <a:p>
            <a:pPr marL="285750" indent="-285750">
              <a:buClr>
                <a:schemeClr val="tx1"/>
              </a:buClr>
              <a:buFont typeface="Arial" panose="020B0604020202020204" pitchFamily="34" charset="0"/>
              <a:buChar char="•"/>
              <a:defRPr/>
            </a:pPr>
            <a:r>
              <a:rPr lang="en-US" altLang="en-US" dirty="0">
                <a:solidFill>
                  <a:srgbClr val="000000"/>
                </a:solidFill>
                <a:latin typeface="Raleway" panose="020B0003030101060003" pitchFamily="34" charset="0"/>
                <a:cs typeface="Tahoma" pitchFamily="34" charset="0"/>
              </a:rPr>
              <a:t>Group missions</a:t>
            </a:r>
          </a:p>
        </p:txBody>
      </p:sp>
      <p:pic>
        <p:nvPicPr>
          <p:cNvPr id="9225" name="Picture 11" descr="C:\Users\ebryan\Desktop\WOW\WOW\color\YG_WOW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40" y="228601"/>
            <a:ext cx="26400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98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79705B5325964CB7028F96EC4332F8" ma:contentTypeVersion="0" ma:contentTypeDescription="Create a new document." ma:contentTypeScope="" ma:versionID="3fa6479655b980242c05e26e753eb90d">
  <xsd:schema xmlns:xsd="http://www.w3.org/2001/XMLSchema" xmlns:xs="http://www.w3.org/2001/XMLSchema" xmlns:p="http://schemas.microsoft.com/office/2006/metadata/properties" targetNamespace="http://schemas.microsoft.com/office/2006/metadata/properties" ma:root="true" ma:fieldsID="068eb9f6c83685ded97d04f953a1d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988F1D-8174-41E5-9A24-B78C96D54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BCD31A4-DF81-438D-85EC-75FEC567DBEA}">
  <ds:schemaRefs>
    <ds:schemaRef ds:uri="http://schemas.microsoft.com/sharepoint/v3/contenttype/forms"/>
  </ds:schemaRefs>
</ds:datastoreItem>
</file>

<file path=customXml/itemProps3.xml><?xml version="1.0" encoding="utf-8"?>
<ds:datastoreItem xmlns:ds="http://schemas.openxmlformats.org/officeDocument/2006/customXml" ds:itemID="{A8FFD6B2-9FB4-4406-8859-E70977C33D5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1654</TotalTime>
  <Words>1254</Words>
  <Application>Microsoft Office PowerPoint</Application>
  <PresentationFormat>Panorámica</PresentationFormat>
  <Paragraphs>210</Paragraphs>
  <Slides>14</Slides>
  <Notes>7</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25" baseType="lpstr">
      <vt:lpstr>Arial</vt:lpstr>
      <vt:lpstr>Calibri</vt:lpstr>
      <vt:lpstr>Calibri Light</vt:lpstr>
      <vt:lpstr>Courier New</vt:lpstr>
      <vt:lpstr>Passion One</vt:lpstr>
      <vt:lpstr>Raleway</vt:lpstr>
      <vt:lpstr>Tahoma</vt:lpstr>
      <vt:lpstr>Times New Roman</vt:lpstr>
      <vt:lpstr>Wingdings</vt:lpstr>
      <vt:lpstr>Office Theme</vt:lpstr>
      <vt:lpstr>Gráfico de Microsoft Excel</vt:lpstr>
      <vt:lpstr> </vt:lpstr>
      <vt:lpstr>  Mission &amp; Expertise</vt:lpstr>
      <vt:lpstr>Target Population</vt:lpstr>
      <vt:lpstr>Presentación de PowerPoint</vt:lpstr>
      <vt:lpstr>Presentación de PowerPoint</vt:lpstr>
      <vt:lpstr>Program Impact</vt:lpstr>
      <vt:lpstr>Program Fidelity Monitoring</vt:lpstr>
      <vt:lpstr>B.A.M. Counselors</vt:lpstr>
      <vt:lpstr>  Working on Womanhood (W.O.W)</vt:lpstr>
      <vt:lpstr>2014-15 Students served</vt:lpstr>
      <vt:lpstr> Core Values</vt:lpstr>
      <vt:lpstr>Trauma Exposure (0-17 scale)</vt:lpstr>
      <vt:lpstr>Results</vt:lpstr>
      <vt:lpstr>Questions &amp;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Blair Toney</dc:creator>
  <cp:lastModifiedBy>Luis Enrique Madrid</cp:lastModifiedBy>
  <cp:revision>139</cp:revision>
  <cp:lastPrinted>2016-05-23T14:00:00Z</cp:lastPrinted>
  <dcterms:created xsi:type="dcterms:W3CDTF">2015-09-02T18:13:06Z</dcterms:created>
  <dcterms:modified xsi:type="dcterms:W3CDTF">2016-06-28T16:42:41Z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0x0101006F79705B5325964CB7028F96EC4332F8</vt:lpwstr>
  </property>
</Properties>
</file>